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4"/>
    <p:sldMasterId id="2147483652" r:id="rId5"/>
    <p:sldMasterId id="2147483655" r:id="rId6"/>
    <p:sldMasterId id="214748365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x="12192000" cy="6858000"/>
  <p:notesSz cx="6858000" cy="9144000"/>
  <p:embeddedFontLst>
    <p:embeddedFont>
      <p:font typeface="Open Sans"/>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jnpiHZoaKcvaIlRAYYSwIX2FqY8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AF400C-53C5-452D-9C8D-CDF8B15540AE}">
  <a:tblStyle styleId="{DDAF400C-53C5-452D-9C8D-CDF8B15540AE}"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OpenSans-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9" name="Shape 109"/>
        <p:cNvGrpSpPr/>
        <p:nvPr/>
      </p:nvGrpSpPr>
      <p:grpSpPr>
        <a:xfrm>
          <a:off x="0" y="0"/>
          <a:ext cx="0" cy="0"/>
          <a:chOff x="0" y="0"/>
          <a:chExt cx="0" cy="0"/>
        </a:xfrm>
      </p:grpSpPr>
      <p:sp>
        <p:nvSpPr>
          <p:cNvPr id="110" name="Google Shape;110;g3556a82191b_1_35:notes"/>
          <p:cNvSpPr txBox="1"/>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11" name="Google Shape;111;g3556a82191b_1_3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81" name="Shape 181"/>
        <p:cNvGrpSpPr/>
        <p:nvPr/>
      </p:nvGrpSpPr>
      <p:grpSpPr>
        <a:xfrm>
          <a:off x="0" y="0"/>
          <a:ext cx="0" cy="0"/>
          <a:chOff x="0" y="0"/>
          <a:chExt cx="0" cy="0"/>
        </a:xfrm>
      </p:grpSpPr>
      <p:sp>
        <p:nvSpPr>
          <p:cNvPr id="182" name="Google Shape;182;p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1" indent="0" algn="l" rtl="0">
              <a:lnSpc>
                <a:spcPct val="100000"/>
              </a:lnSpc>
              <a:spcBef>
                <a:spcPts val="1000"/>
              </a:spcBef>
              <a:spcAft>
                <a:spcPts val="0"/>
              </a:spcAft>
              <a:buClr>
                <a:schemeClr val="dk1"/>
              </a:buClr>
              <a:buSzPts val="1100"/>
              <a:buFont typeface="Arial"/>
              <a:buNone/>
            </a:pPr>
            <a:r>
              <a:rPr lang="en-US" i="1">
                <a:solidFill>
                  <a:srgbClr val="404040"/>
                </a:solidFill>
              </a:rPr>
              <a:t>Deze dia stelt je, net als de vorige, in staat om uit te gaan van een uitdaging - meisjes die afhaken tijdens competitieve codeeruitdagingen - en de verschillende mogelijke strategieën te verkennen om de uitdaging aan te pakken. </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a:solidFill>
                  <a:srgbClr val="404040"/>
                </a:solidFill>
              </a:rPr>
              <a:t>Strategie#3 </a:t>
            </a:r>
            <a:r>
              <a:rPr lang="en-US" b="1" i="0">
                <a:solidFill>
                  <a:srgbClr val="404040"/>
                </a:solidFill>
              </a:rPr>
              <a:t>Aangepaste beoordeling </a:t>
            </a:r>
            <a:r>
              <a:rPr lang="en-US" i="0">
                <a:solidFill>
                  <a:srgbClr val="404040"/>
                </a:solidFill>
              </a:rPr>
              <a:t>- het herontwerpen van beoordelingscriteria om </a:t>
            </a:r>
            <a:r>
              <a:rPr lang="en-US" b="1" i="0">
                <a:solidFill>
                  <a:srgbClr val="404040"/>
                </a:solidFill>
              </a:rPr>
              <a:t>samenwerking, creativiteit en groei </a:t>
            </a:r>
            <a:r>
              <a:rPr lang="en-US" i="0">
                <a:solidFill>
                  <a:srgbClr val="404040"/>
                </a:solidFill>
              </a:rPr>
              <a:t>prioriteit te geven </a:t>
            </a:r>
            <a:r>
              <a:rPr lang="en-US" i="0">
                <a:solidFill>
                  <a:srgbClr val="404040"/>
                </a:solidFill>
              </a:rPr>
              <a:t>boven snelheid of competitie (bijv. getimede toetsen, beloningen voor "wie het eerst klaar is").</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Hoe het inclusie aanpakt</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Traditionele beoordelingen (bijv. snelheidsoefeningen voor codering) bevoordelen leerlingen die snel werken en benadelen vaak leerlingen die diep nadenken of samenwerken.  Rubrics daarentegen </a:t>
            </a:r>
            <a:r>
              <a:rPr lang="en-US" b="1" i="0">
                <a:solidFill>
                  <a:srgbClr val="404040"/>
                </a:solidFill>
              </a:rPr>
              <a:t>belonen (1) proces, (2) teamwerk, (3) iteratie</a:t>
            </a:r>
            <a:r>
              <a:rPr lang="en-US" i="0">
                <a:solidFill>
                  <a:srgbClr val="404040"/>
                </a:solidFill>
              </a:rPr>
              <a:t>.</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Genderstereotypen (bijv. "jongens zijn van nature beter in CS") gedijen goed bij solo-beoordelingen onder hoge druk. </a:t>
            </a:r>
            <a:r>
              <a:rPr lang="en-US" b="1" i="0">
                <a:solidFill>
                  <a:srgbClr val="404040"/>
                </a:solidFill>
              </a:rPr>
              <a:t>Het benadrukken van samenwerking laat </a:t>
            </a:r>
            <a:r>
              <a:rPr lang="en-US" i="0">
                <a:solidFill>
                  <a:srgbClr val="404040"/>
                </a:solidFill>
              </a:rPr>
              <a:t>dus </a:t>
            </a:r>
            <a:r>
              <a:rPr lang="en-US" b="1" i="0">
                <a:solidFill>
                  <a:srgbClr val="404040"/>
                </a:solidFill>
              </a:rPr>
              <a:t>zien dat competentie een aangeleerde vaardigheid </a:t>
            </a:r>
            <a:r>
              <a:rPr lang="en-US" i="0">
                <a:solidFill>
                  <a:srgbClr val="404040"/>
                </a:solidFill>
              </a:rPr>
              <a:t>is, geen aangeboren talent. </a:t>
            </a:r>
            <a:r>
              <a:rPr lang="en-US" i="0">
                <a:solidFill>
                  <a:srgbClr val="404040"/>
                </a:solidFill>
              </a:rPr>
              <a:t>Studenten met een niet-traditionele achtergrond kunnen uitblinken in ontwerp of probleemopvatting, maar worstelen met syntaxis. Rubrics kunnen een gewicht toekennen aan gebruikersgericht ontwerp (bijv. "uitgelegd hoe de app voorziet in een behoefte van de gemeenschap") en creativiteit (bijv. "onconventionele benaderingen gebruikt om een probleem op te lossen").</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Meetbare resultaten</a:t>
            </a:r>
            <a:endParaRPr/>
          </a:p>
          <a:p>
            <a:pPr marL="742950" lvl="1" indent="-273050" algn="l" rtl="0">
              <a:lnSpc>
                <a:spcPct val="100000"/>
              </a:lnSpc>
              <a:spcBef>
                <a:spcPts val="1000"/>
              </a:spcBef>
              <a:spcAft>
                <a:spcPts val="0"/>
              </a:spcAft>
              <a:buSzPts val="1200"/>
              <a:buFont typeface="Arial"/>
              <a:buChar char="•"/>
            </a:pPr>
            <a:r>
              <a:rPr lang="en-US" b="1"/>
              <a:t>Afrondingspercentages bijhouden per geslacht: </a:t>
            </a:r>
            <a:r>
              <a:rPr lang="en-US"/>
              <a:t>gemiddelde cijfers bijhouden voor/na veranderingen in de richtlijnen, uitgesplitst per geslacht/andere identiteitskenmerken.</a:t>
            </a:r>
            <a:endParaRPr/>
          </a:p>
          <a:p>
            <a:pPr marL="742950" lvl="1" indent="-273050" algn="l" rtl="0">
              <a:lnSpc>
                <a:spcPct val="100000"/>
              </a:lnSpc>
              <a:spcBef>
                <a:spcPts val="0"/>
              </a:spcBef>
              <a:spcAft>
                <a:spcPts val="0"/>
              </a:spcAft>
              <a:buSzPts val="1200"/>
              <a:buFont typeface="Arial"/>
              <a:buChar char="•"/>
            </a:pPr>
            <a:r>
              <a:rPr lang="en-US" b="1"/>
              <a:t>Deelnamebalans</a:t>
            </a:r>
            <a:r>
              <a:rPr lang="en-US"/>
              <a:t>: tel de bijdragen van gemarginaliseerde leerlingen aan groepsprojecten VS solotaken.</a:t>
            </a:r>
            <a:endParaRPr/>
          </a:p>
          <a:p>
            <a:pPr marL="742950" lvl="1" indent="-273050" algn="l" rtl="0">
              <a:lnSpc>
                <a:spcPct val="100000"/>
              </a:lnSpc>
              <a:spcBef>
                <a:spcPts val="0"/>
              </a:spcBef>
              <a:spcAft>
                <a:spcPts val="0"/>
              </a:spcAft>
              <a:buSzPts val="1200"/>
              <a:buFont typeface="Arial"/>
              <a:buChar char="•"/>
            </a:pPr>
            <a:r>
              <a:rPr lang="en-US" b="1"/>
              <a:t>Vertrouwensenquête: </a:t>
            </a:r>
            <a:r>
              <a:rPr lang="en-US"/>
              <a:t>ondervraag leerlingen over beoordelingscriteria, om erachter te komen of beoordelingscriteria sterke punten waarderen. </a:t>
            </a:r>
            <a:endParaRPr/>
          </a:p>
          <a:p>
            <a:pPr marL="0" lvl="0" indent="0" algn="l" rtl="0">
              <a:lnSpc>
                <a:spcPct val="100000"/>
              </a:lnSpc>
              <a:spcBef>
                <a:spcPts val="0"/>
              </a:spcBef>
              <a:spcAft>
                <a:spcPts val="0"/>
              </a:spcAft>
              <a:buNone/>
            </a:pPr>
            <a:r>
              <a:t/>
            </a: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Implementatietip</a:t>
            </a:r>
            <a:endParaRPr/>
          </a:p>
          <a:p>
            <a:pPr marL="628650" marR="0" lvl="1" indent="-177800" algn="l" rtl="0">
              <a:lnSpc>
                <a:spcPct val="100000"/>
              </a:lnSpc>
              <a:spcBef>
                <a:spcPts val="1000"/>
              </a:spcBef>
              <a:spcAft>
                <a:spcPts val="0"/>
              </a:spcAft>
              <a:buClr>
                <a:srgbClr val="000000"/>
              </a:buClr>
              <a:buSzPts val="1200"/>
              <a:buFont typeface="Calibri"/>
              <a:buChar char="•"/>
            </a:pPr>
            <a:r>
              <a:rPr lang="en-US" i="1"/>
              <a:t>Creëer samen met leerlingen rubrics: </a:t>
            </a:r>
            <a:r>
              <a:rPr lang="en-US" i="0"/>
              <a:t>laat leerlingen proactief bepalen welke vaardigheden gewaardeerd moeten worden voor het project.</a:t>
            </a:r>
            <a:endParaRPr/>
          </a:p>
          <a:p>
            <a:pPr marL="628650" marR="0" lvl="1" indent="-177800" algn="l" rtl="0">
              <a:lnSpc>
                <a:spcPct val="100000"/>
              </a:lnSpc>
              <a:spcBef>
                <a:spcPts val="0"/>
              </a:spcBef>
              <a:spcAft>
                <a:spcPts val="0"/>
              </a:spcAft>
              <a:buClr>
                <a:srgbClr val="000000"/>
              </a:buClr>
              <a:buSzPts val="1200"/>
              <a:buFont typeface="Calibri"/>
              <a:buChar char="•"/>
            </a:pPr>
            <a:r>
              <a:rPr lang="en-US" i="1"/>
              <a:t>Gebruik mastery grading: </a:t>
            </a:r>
            <a:r>
              <a:rPr lang="en-US" i="0"/>
              <a:t>sta revisies en herindiening toe </a:t>
            </a:r>
            <a:r>
              <a:rPr lang="en-US" i="0" u="none" strike="noStrike" cap="none">
                <a:solidFill>
                  <a:srgbClr val="000000"/>
                </a:solidFill>
              </a:rPr>
              <a:t>zodat leerlingen zich iteratief verbeteren.</a:t>
            </a:r>
            <a:endParaRPr/>
          </a:p>
          <a:p>
            <a:pPr marL="628650" marR="0" lvl="1" indent="-17780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Vermijd getimede toetsen: vervang getimede toetsen door 'mee naar huis' (</a:t>
            </a:r>
            <a:r>
              <a:rPr lang="en-US" i="1" u="sng" strike="noStrike" cap="none">
                <a:solidFill>
                  <a:srgbClr val="000000"/>
                </a:solidFill>
              </a:rPr>
              <a:t>als en alleen als </a:t>
            </a:r>
            <a:r>
              <a:rPr lang="en-US" i="0" u="none" strike="noStrike" cap="none">
                <a:solidFill>
                  <a:srgbClr val="000000"/>
                </a:solidFill>
              </a:rPr>
              <a:t>iedereen thuis toegang heeft tot een apparaat) uitdagingen of mijlpalen.</a:t>
            </a:r>
            <a:endParaRPr i="0" u="none" strike="noStrike" cap="none">
              <a:solidFill>
                <a:srgbClr val="000000"/>
              </a:solidFill>
            </a:endParaRPr>
          </a:p>
          <a:p>
            <a:pPr marL="914400" marR="0" lvl="0" indent="0" algn="l" rtl="0">
              <a:lnSpc>
                <a:spcPct val="100000"/>
              </a:lnSpc>
              <a:spcBef>
                <a:spcPts val="0"/>
              </a:spcBef>
              <a:spcAft>
                <a:spcPts val="0"/>
              </a:spcAft>
              <a:buNone/>
            </a:pPr>
            <a:r>
              <a:t/>
            </a: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Strategie </a:t>
            </a:r>
            <a:endParaRPr/>
          </a:p>
          <a:p>
            <a:pPr marL="457200" lvl="1" indent="0" algn="l" rtl="0">
              <a:lnSpc>
                <a:spcPct val="100000"/>
              </a:lnSpc>
              <a:spcBef>
                <a:spcPts val="2000"/>
              </a:spcBef>
              <a:spcAft>
                <a:spcPts val="0"/>
              </a:spcAft>
              <a:buClr>
                <a:schemeClr val="dk1"/>
              </a:buClr>
              <a:buSzPts val="1100"/>
              <a:buFont typeface="Arial"/>
              <a:buNone/>
            </a:pPr>
            <a:r>
              <a:rPr lang="en-US" i="0">
                <a:solidFill>
                  <a:srgbClr val="404040"/>
                </a:solidFill>
              </a:rPr>
              <a:t>Gamification met roldiversiteit - spelachtige elementen (bijv. punten, badges, missies) integreren met diverse, niet-stereotype rolopties om leerlingen te betrekken bij codeeractiviteiten. </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Hoe het inclusie aanpakt</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Traditionele technische rollen (bijv. "Code Ninja") sluiten vaak aan bij mannelijke stereotypen, waardoor sommige leerlingen vervreemd raken. Daarom is het cruciaal </a:t>
            </a:r>
            <a:r>
              <a:rPr lang="en-US" b="1" i="0">
                <a:solidFill>
                  <a:srgbClr val="404040"/>
                </a:solidFill>
              </a:rPr>
              <a:t>om neutrale of inclusieve roltitels te gebruiken</a:t>
            </a:r>
            <a:r>
              <a:rPr lang="en-US" i="0">
                <a:solidFill>
                  <a:srgbClr val="404040"/>
                </a:solidFill>
              </a:rPr>
              <a:t>, zoals "datadetective", "logicaverkenner", "systeemarchitect". Vermijd het gebruik van semantiek die hoort bij het lexicon oorlog/gevecht/agressie (bv. krijger, ninja enz.).</a:t>
            </a:r>
            <a:endParaRPr/>
          </a:p>
          <a:p>
            <a:pPr marL="0" marR="0" lvl="1" indent="0" algn="l" rtl="0">
              <a:lnSpc>
                <a:spcPct val="100000"/>
              </a:lnSpc>
              <a:spcBef>
                <a:spcPts val="0"/>
              </a:spcBef>
              <a:spcAft>
                <a:spcPts val="0"/>
              </a:spcAft>
              <a:buClr>
                <a:schemeClr val="dk1"/>
              </a:buClr>
              <a:buSzPts val="1100"/>
              <a:buFont typeface="Arial"/>
              <a:buNone/>
            </a:pPr>
            <a:r>
              <a:rPr lang="en-US"/>
              <a:t>Gamification </a:t>
            </a:r>
            <a:r>
              <a:rPr lang="en-US" i="0">
                <a:solidFill>
                  <a:srgbClr val="404040"/>
                </a:solidFill>
              </a:rPr>
              <a:t>beloont vaak snelheid of competitie en bevoordeelt dominante groepen. Rolnamen kunnen eerder de nadruk leggen op (1) samenwerking; (2) creativiteit; (3) probleem-framing. </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Gemarginaliseerde studenten kunnen rollen vermijden die met 'hoge druk' titels worden benoemd. </a:t>
            </a:r>
            <a:r>
              <a:rPr lang="en-US" b="1" i="0">
                <a:solidFill>
                  <a:srgbClr val="404040"/>
                </a:solidFill>
              </a:rPr>
              <a:t>Zorg </a:t>
            </a:r>
            <a:r>
              <a:rPr lang="en-US" i="0">
                <a:solidFill>
                  <a:srgbClr val="404040"/>
                </a:solidFill>
              </a:rPr>
              <a:t>daarom </a:t>
            </a:r>
            <a:r>
              <a:rPr lang="en-US" b="1" i="0">
                <a:solidFill>
                  <a:srgbClr val="404040"/>
                </a:solidFill>
              </a:rPr>
              <a:t>voor rollen met namen die hen het gevoel geven dat er weinig op het spel staat</a:t>
            </a:r>
            <a:r>
              <a:rPr lang="en-US" i="0">
                <a:solidFill>
                  <a:srgbClr val="404040"/>
                </a:solidFill>
              </a:rPr>
              <a:t>, zodat ze geleidelijk zelfvertrouwen opbouwen.  </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a:solidFill>
                  <a:srgbClr val="404040"/>
                </a:solidFill>
              </a:rPr>
              <a:t>Meetbare </a:t>
            </a:r>
            <a:r>
              <a:rPr lang="en-US" b="1" i="0">
                <a:solidFill>
                  <a:srgbClr val="404040"/>
                </a:solidFill>
              </a:rPr>
              <a:t>resultaten</a:t>
            </a:r>
            <a:endParaRPr/>
          </a:p>
          <a:p>
            <a:pPr marL="742950" lvl="1" indent="-273050" algn="l" rtl="0">
              <a:lnSpc>
                <a:spcPct val="100000"/>
              </a:lnSpc>
              <a:spcBef>
                <a:spcPts val="0"/>
              </a:spcBef>
              <a:spcAft>
                <a:spcPts val="0"/>
              </a:spcAft>
              <a:buSzPts val="1200"/>
              <a:buFont typeface="Arial"/>
              <a:buChar char="•"/>
            </a:pPr>
            <a:r>
              <a:rPr lang="en-US" b="1"/>
              <a:t>Rolselectie per geslacht monitoren: </a:t>
            </a:r>
            <a:r>
              <a:rPr lang="en-US"/>
              <a:t>laat zien welke rollen leerlingen kiezen, uitgesplitst naar geslacht/andere identiteitskenmerken.</a:t>
            </a:r>
            <a:endParaRPr i="0" u="none" strike="noStrike" cap="none">
              <a:solidFill>
                <a:srgbClr val="000000"/>
              </a:solidFill>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Betrokkenheidsduur: </a:t>
            </a:r>
            <a:r>
              <a:rPr lang="en-US" i="0" u="none" strike="noStrike" cap="none">
                <a:solidFill>
                  <a:srgbClr val="000000"/>
                </a:solidFill>
              </a:rPr>
              <a:t>vergelijk de tijd die gemarginaliseerde leerlingen aan een taak besteden bij rolverscheidenheid versus traditionele gamificatie. </a:t>
            </a:r>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Zelfgerapporteerd comfort: </a:t>
            </a:r>
            <a:r>
              <a:rPr lang="en-US" i="0" u="none" strike="noStrike" cap="none">
                <a:solidFill>
                  <a:srgbClr val="000000"/>
                </a:solidFill>
              </a:rPr>
              <a:t>onderzoek het niveau van inclusie dat leerlingen ervaren tijdens de activiteit.</a:t>
            </a:r>
            <a:endParaRPr i="0" u="none" strike="noStrike" cap="none">
              <a:solidFill>
                <a:srgbClr val="000000"/>
              </a:solidFill>
            </a:endParaRPr>
          </a:p>
          <a:p>
            <a:pPr marL="914400" lvl="0" indent="0" algn="l" rtl="0">
              <a:lnSpc>
                <a:spcPct val="100000"/>
              </a:lnSpc>
              <a:spcBef>
                <a:spcPts val="0"/>
              </a:spcBef>
              <a:spcAft>
                <a:spcPts val="0"/>
              </a:spcAft>
              <a:buNone/>
            </a:pPr>
            <a:r>
              <a:t/>
            </a: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Implementatietip</a:t>
            </a:r>
            <a:endParaRPr/>
          </a:p>
          <a:p>
            <a:pPr marL="628650" lvl="1" indent="-177800" algn="l" rtl="0">
              <a:lnSpc>
                <a:spcPct val="100000"/>
              </a:lnSpc>
              <a:spcBef>
                <a:spcPts val="0"/>
              </a:spcBef>
              <a:spcAft>
                <a:spcPts val="0"/>
              </a:spcAft>
              <a:buClr>
                <a:schemeClr val="dk1"/>
              </a:buClr>
              <a:buSzPts val="1200"/>
              <a:buFont typeface="Calibri"/>
              <a:buChar char="•"/>
            </a:pPr>
            <a:r>
              <a:rPr lang="en-US" i="1">
                <a:solidFill>
                  <a:srgbClr val="404040"/>
                </a:solidFill>
              </a:rPr>
              <a:t>Controleer roltaal: vervang stereotype termen. Vermijd gendertermen.  </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Wissel rollen af: </a:t>
            </a:r>
            <a:r>
              <a:rPr lang="en-US" i="0">
                <a:solidFill>
                  <a:srgbClr val="404040"/>
                </a:solidFill>
              </a:rPr>
              <a:t>Voorkom typecasting door gebruik te maken van willekeurige toewijzing of leerlingenkeuze.</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Leg de nadruk op connecties met de echte wereld door te laten zien hoe functies technische banen weerspiegelen.</a:t>
            </a:r>
            <a:endParaRPr b="1" i="0"/>
          </a:p>
          <a:p>
            <a:pPr marL="0" lvl="0" indent="0" algn="l" rtl="0">
              <a:lnSpc>
                <a:spcPct val="100000"/>
              </a:lnSpc>
              <a:spcBef>
                <a:spcPts val="2000"/>
              </a:spcBef>
              <a:spcAft>
                <a:spcPts val="1000"/>
              </a:spcAft>
              <a:buClr>
                <a:schemeClr val="dk1"/>
              </a:buClr>
              <a:buSzPts val="1100"/>
              <a:buFont typeface="Arial"/>
              <a:buNone/>
            </a:pPr>
            <a:r>
              <a:t/>
            </a:r>
            <a:endParaRPr/>
          </a:p>
        </p:txBody>
      </p:sp>
      <p:sp>
        <p:nvSpPr>
          <p:cNvPr id="183" name="Google Shape;183;p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0" name="Shape 190"/>
        <p:cNvGrpSpPr/>
        <p:nvPr/>
      </p:nvGrpSpPr>
      <p:grpSpPr>
        <a:xfrm>
          <a:off x="0" y="0"/>
          <a:ext cx="0" cy="0"/>
          <a:chOff x="0" y="0"/>
          <a:chExt cx="0" cy="0"/>
        </a:xfrm>
      </p:grpSpPr>
      <p:sp>
        <p:nvSpPr>
          <p:cNvPr id="191" name="Google Shape;191;g329f623bc3f_0_3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Deze dia is gewijd aan Activiteit #2.</a:t>
            </a:r>
            <a:endParaRPr/>
          </a:p>
          <a:p>
            <a:pPr marL="88900" lvl="0" indent="0" algn="l" rtl="0">
              <a:lnSpc>
                <a:spcPct val="100000"/>
              </a:lnSpc>
              <a:spcBef>
                <a:spcPts val="0"/>
              </a:spcBef>
              <a:spcAft>
                <a:spcPts val="0"/>
              </a:spcAft>
              <a:buClr>
                <a:srgbClr val="404040"/>
              </a:buClr>
              <a:buSzPts val="2200"/>
              <a:buFont typeface="Calibri"/>
              <a:buNone/>
            </a:pPr>
            <a:r>
              <a:t/>
            </a:r>
            <a:endParaRPr>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Maak kleine groepen van 3-4  </a:t>
            </a:r>
            <a:endParaRPr b="1">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Elke leerkracht deelt een van hun uitdagingsvragen uit Unit 1, verfijnd in Activiteit #2.</a:t>
            </a:r>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Samen brainstormen de leerkrachten 2-3 mogelijke interventiestrategieën voor elk van hun vragen.</a:t>
            </a:r>
            <a:endParaRPr/>
          </a:p>
          <a:p>
            <a:pPr marL="0" lvl="0" indent="0" algn="l" rtl="0">
              <a:lnSpc>
                <a:spcPct val="100000"/>
              </a:lnSpc>
              <a:spcBef>
                <a:spcPts val="0"/>
              </a:spcBef>
              <a:spcAft>
                <a:spcPts val="0"/>
              </a:spcAft>
              <a:buClr>
                <a:srgbClr val="404040"/>
              </a:buClr>
              <a:buSzPts val="2200"/>
              <a:buNone/>
            </a:pPr>
            <a:r>
              <a:rPr lang="en-US">
                <a:solidFill>
                  <a:srgbClr val="404040"/>
                </a:solidFill>
              </a:rPr>
              <a:t> De leerkrachten </a:t>
            </a:r>
            <a:r>
              <a:rPr lang="en-US">
                <a:solidFill>
                  <a:srgbClr val="404040"/>
                </a:solidFill>
              </a:rPr>
              <a:t>nemen hun toevlucht tot de lijst om elke interventie te overdenken en te evalueren:</a:t>
            </a:r>
            <a:endParaRPr/>
          </a:p>
          <a:p>
            <a:pPr marL="342900" lvl="8" indent="-330200" algn="l" rtl="0">
              <a:lnSpc>
                <a:spcPct val="100000"/>
              </a:lnSpc>
              <a:spcBef>
                <a:spcPts val="0"/>
              </a:spcBef>
              <a:spcAft>
                <a:spcPts val="0"/>
              </a:spcAft>
              <a:buSzPts val="1200"/>
              <a:buFont typeface="Calibri"/>
              <a:buChar char="-"/>
            </a:pPr>
            <a:r>
              <a:rPr lang="en-US" i="1">
                <a:solidFill>
                  <a:schemeClr val="dk1"/>
                </a:solidFill>
              </a:rPr>
              <a:t>Is het afgestemd op de principes van informaticaonderwijs?</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Is het gericht op genderintegratie?</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Is het praktisch te implementeren?</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Welke meetbare resultaten kunnen we bijhouden?</a:t>
            </a:r>
            <a:endParaRPr i="1">
              <a:solidFill>
                <a:schemeClr val="dk1"/>
              </a:solidFill>
            </a:endParaRPr>
          </a:p>
          <a:p>
            <a:pPr marL="457200" lvl="4" indent="-228600" algn="l" rtl="0">
              <a:lnSpc>
                <a:spcPct val="100000"/>
              </a:lnSpc>
              <a:spcBef>
                <a:spcPts val="0"/>
              </a:spcBef>
              <a:spcAft>
                <a:spcPts val="0"/>
              </a:spcAft>
              <a:buClr>
                <a:srgbClr val="404040"/>
              </a:buClr>
              <a:buSzPts val="2200"/>
              <a:buFont typeface="Calibri"/>
              <a:buNone/>
            </a:pPr>
            <a:r>
              <a:t/>
            </a:r>
            <a:endParaRPr b="1">
              <a:solidFill>
                <a:srgbClr val="404040"/>
              </a:solidFill>
            </a:endParaRPr>
          </a:p>
          <a:p>
            <a:pPr marL="457200" lvl="4" indent="-304800" algn="l" rtl="0">
              <a:lnSpc>
                <a:spcPct val="100000"/>
              </a:lnSpc>
              <a:spcBef>
                <a:spcPts val="0"/>
              </a:spcBef>
              <a:spcAft>
                <a:spcPts val="0"/>
              </a:spcAft>
              <a:buClr>
                <a:srgbClr val="404040"/>
              </a:buClr>
              <a:buSzPts val="1200"/>
              <a:buFont typeface="Calibri"/>
              <a:buChar char="●"/>
            </a:pPr>
            <a:r>
              <a:rPr lang="en-US" b="1">
                <a:solidFill>
                  <a:schemeClr val="dk1"/>
                </a:solidFill>
              </a:rPr>
              <a:t>Groep delen: elke groep presenteert een interventie-idee aan de groep.</a:t>
            </a:r>
            <a:endParaRPr/>
          </a:p>
          <a:p>
            <a:pPr marL="88900" lvl="0" indent="-88900" algn="l" rtl="0">
              <a:lnSpc>
                <a:spcPct val="100000"/>
              </a:lnSpc>
              <a:spcBef>
                <a:spcPts val="0"/>
              </a:spcBef>
              <a:spcAft>
                <a:spcPts val="0"/>
              </a:spcAft>
              <a:buClr>
                <a:srgbClr val="404040"/>
              </a:buClr>
              <a:buSzPts val="2200"/>
              <a:buNone/>
            </a:pPr>
            <a:r>
              <a:t/>
            </a:r>
            <a:endParaRPr b="1">
              <a:solidFill>
                <a:srgbClr val="404040"/>
              </a:solidFill>
            </a:endParaRPr>
          </a:p>
          <a:p>
            <a:pPr marL="88900" lvl="0" indent="-88900" algn="l" rtl="0">
              <a:lnSpc>
                <a:spcPct val="100000"/>
              </a:lnSpc>
              <a:spcBef>
                <a:spcPts val="0"/>
              </a:spcBef>
              <a:spcAft>
                <a:spcPts val="0"/>
              </a:spcAft>
              <a:buClr>
                <a:srgbClr val="404040"/>
              </a:buClr>
              <a:buSzPts val="2200"/>
              <a:buNone/>
            </a:pPr>
            <a:r>
              <a:t/>
            </a:r>
            <a:endParaRPr b="1">
              <a:solidFill>
                <a:srgbClr val="404040"/>
              </a:solidFill>
            </a:endParaRPr>
          </a:p>
          <a:p>
            <a:pPr marL="0" lvl="0" indent="0" algn="l" rtl="0">
              <a:lnSpc>
                <a:spcPct val="100000"/>
              </a:lnSpc>
              <a:spcBef>
                <a:spcPts val="0"/>
              </a:spcBef>
              <a:spcAft>
                <a:spcPts val="1000"/>
              </a:spcAft>
              <a:buSzPts val="1100"/>
              <a:buNone/>
            </a:pPr>
            <a:r>
              <a:t/>
            </a:r>
            <a:endParaRPr>
              <a:solidFill>
                <a:srgbClr val="1D1D1B"/>
              </a:solidFill>
            </a:endParaRPr>
          </a:p>
        </p:txBody>
      </p:sp>
      <p:sp>
        <p:nvSpPr>
          <p:cNvPr id="192" name="Google Shape;192;g329f623bc3f_0_3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7" name="Shape 197"/>
        <p:cNvGrpSpPr/>
        <p:nvPr/>
      </p:nvGrpSpPr>
      <p:grpSpPr>
        <a:xfrm>
          <a:off x="0" y="0"/>
          <a:ext cx="0" cy="0"/>
          <a:chOff x="0" y="0"/>
          <a:chExt cx="0" cy="0"/>
        </a:xfrm>
      </p:grpSpPr>
      <p:sp>
        <p:nvSpPr>
          <p:cNvPr id="198" name="Google Shape;198;g329f623bc3f_0_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i="1">
                <a:solidFill>
                  <a:srgbClr val="1D1D1B"/>
                </a:solidFill>
              </a:rPr>
              <a:t>Met deze dia kunt u de 3 eerste stappen van het 5-stappenproces voor het maken van een actieonderzoeksplan presenteren.</a:t>
            </a:r>
            <a:endParaRPr sz="1100"/>
          </a:p>
          <a:p>
            <a:pPr marL="228600" lvl="0" indent="0" algn="l" rtl="0">
              <a:lnSpc>
                <a:spcPct val="100000"/>
              </a:lnSpc>
              <a:spcBef>
                <a:spcPts val="0"/>
              </a:spcBef>
              <a:spcAft>
                <a:spcPts val="0"/>
              </a:spcAft>
              <a:buSzPts val="1400"/>
              <a:buFont typeface="Arial"/>
              <a:buNone/>
            </a:pPr>
            <a:r>
              <a:t/>
            </a:r>
            <a:endParaRPr sz="1100" i="1">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Onderzoeksvraag: </a:t>
            </a:r>
            <a:r>
              <a:rPr lang="en-US" sz="1100">
                <a:solidFill>
                  <a:srgbClr val="1D1D1B"/>
                </a:solidFill>
              </a:rPr>
              <a:t>verfijning van de vraag uit Unit 1 met behulp van de SMART-criteria </a:t>
            </a: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i="0">
                <a:solidFill>
                  <a:srgbClr val="404040"/>
                </a:solidFill>
              </a:rPr>
              <a:t>Specifiek | </a:t>
            </a:r>
            <a:r>
              <a:rPr lang="en-US" sz="1100" i="0">
                <a:solidFill>
                  <a:srgbClr val="404040"/>
                </a:solidFill>
              </a:rPr>
              <a:t>Meetbaar | </a:t>
            </a:r>
            <a:r>
              <a:rPr lang="en-US" sz="1100" i="0">
                <a:solidFill>
                  <a:srgbClr val="404040"/>
                </a:solidFill>
              </a:rPr>
              <a:t>Actiegericht | </a:t>
            </a:r>
            <a:r>
              <a:rPr lang="en-US" sz="1100" i="0">
                <a:solidFill>
                  <a:srgbClr val="404040"/>
                </a:solidFill>
              </a:rPr>
              <a:t>Relevant | </a:t>
            </a:r>
            <a:r>
              <a:rPr lang="en-US" sz="1100" i="0">
                <a:solidFill>
                  <a:srgbClr val="404040"/>
                </a:solidFill>
              </a:rPr>
              <a:t>Tijdgebonden</a:t>
            </a:r>
            <a:endParaRPr sz="1100"/>
          </a:p>
          <a:p>
            <a:pPr marL="457200" lvl="1" indent="0" algn="l" rtl="0">
              <a:lnSpc>
                <a:spcPct val="100000"/>
              </a:lnSpc>
              <a:spcBef>
                <a:spcPts val="0"/>
              </a:spcBef>
              <a:spcAft>
                <a:spcPts val="0"/>
              </a:spcAft>
              <a:buSzPts val="1400"/>
              <a:buFont typeface="Arial"/>
              <a:buNone/>
            </a:pPr>
            <a:r>
              <a:t/>
            </a: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i="0">
                <a:solidFill>
                  <a:srgbClr val="404040"/>
                </a:solidFill>
              </a:rPr>
              <a:t>Voorbeeld:</a:t>
            </a:r>
            <a:endParaRPr sz="1100"/>
          </a:p>
          <a:p>
            <a:pPr marL="457200" lvl="1" indent="0" algn="l" rtl="0">
              <a:lnSpc>
                <a:spcPct val="100000"/>
              </a:lnSpc>
              <a:spcBef>
                <a:spcPts val="0"/>
              </a:spcBef>
              <a:spcAft>
                <a:spcPts val="0"/>
              </a:spcAft>
              <a:buSzPts val="1400"/>
              <a:buFont typeface="Arial"/>
              <a:buNone/>
            </a:pPr>
            <a:r>
              <a:rPr lang="en-US" sz="1100" i="1">
                <a:solidFill>
                  <a:srgbClr val="404040"/>
                </a:solidFill>
              </a:rPr>
              <a:t>voor: </a:t>
            </a:r>
            <a:r>
              <a:rPr lang="en-US" sz="1100" i="0">
                <a:solidFill>
                  <a:srgbClr val="404040"/>
                </a:solidFill>
              </a:rPr>
              <a:t>Hoe betrek je meisjes bij coderen?</a:t>
            </a:r>
            <a:endParaRPr sz="1100"/>
          </a:p>
          <a:p>
            <a:pPr marL="457200" marR="0" lvl="0" indent="-228600" algn="l" rtl="0">
              <a:lnSpc>
                <a:spcPct val="100000"/>
              </a:lnSpc>
              <a:spcBef>
                <a:spcPts val="0"/>
              </a:spcBef>
              <a:spcAft>
                <a:spcPts val="0"/>
              </a:spcAft>
              <a:buClr>
                <a:srgbClr val="000000"/>
              </a:buClr>
              <a:buSzPts val="1400"/>
              <a:buFont typeface="Arial"/>
              <a:buNone/>
            </a:pPr>
            <a:r>
              <a:rPr lang="en-US" sz="1100" i="1"/>
              <a:t>	na: </a:t>
            </a:r>
            <a:r>
              <a:rPr lang="en-US" sz="1100" i="0"/>
              <a:t>Hoe </a:t>
            </a:r>
            <a:r>
              <a:rPr lang="en-US" sz="1100" i="0">
                <a:solidFill>
                  <a:srgbClr val="404040"/>
                </a:solidFill>
              </a:rPr>
              <a:t>verhoogt peer-led algoritme ontwerp de participatie van meisjes in Python groepsprojecten gedurende 4 weken?</a:t>
            </a:r>
            <a:endParaRPr sz="1100"/>
          </a:p>
          <a:p>
            <a:pPr marL="457200" marR="0" lvl="0" indent="-228600" algn="l" rtl="0">
              <a:lnSpc>
                <a:spcPct val="100000"/>
              </a:lnSpc>
              <a:spcBef>
                <a:spcPts val="0"/>
              </a:spcBef>
              <a:spcAft>
                <a:spcPts val="0"/>
              </a:spcAft>
              <a:buClr>
                <a:srgbClr val="000000"/>
              </a:buClr>
              <a:buSzPts val="1400"/>
              <a:buFont typeface="Arial"/>
              <a:buNone/>
            </a:pPr>
            <a:r>
              <a:t/>
            </a:r>
            <a:endParaRPr sz="1100" b="1" i="0">
              <a:solidFill>
                <a:srgbClr val="404040"/>
              </a:solidFill>
            </a:endParaRPr>
          </a:p>
          <a:p>
            <a:pPr marL="457200" lvl="0" indent="-298450" algn="l" rtl="0">
              <a:lnSpc>
                <a:spcPct val="100000"/>
              </a:lnSpc>
              <a:spcBef>
                <a:spcPts val="0"/>
              </a:spcBef>
              <a:spcAft>
                <a:spcPts val="0"/>
              </a:spcAft>
              <a:buClr>
                <a:srgbClr val="1D1D1B"/>
              </a:buClr>
              <a:buSzPts val="1100"/>
              <a:buChar char="●"/>
            </a:pPr>
            <a:r>
              <a:rPr lang="en-US" sz="1100" b="1">
                <a:solidFill>
                  <a:srgbClr val="1D1D1B"/>
                </a:solidFill>
              </a:rPr>
              <a:t>Interventie Strategie:</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Leerlingen kiezen één strategie uit de brainstorm in de vorige activiteit en ze verfijnen deze om ervoor te zorgen dat deze (a) is afgestemd op informaticadoelstellingen en (b) is ontworpen om de hoofdoorzaak aan te pakken. </a:t>
            </a:r>
            <a:endParaRPr sz="1100"/>
          </a:p>
          <a:p>
            <a:pPr marL="228600" lvl="0" indent="0" algn="l" rtl="0">
              <a:lnSpc>
                <a:spcPct val="100000"/>
              </a:lnSpc>
              <a:spcBef>
                <a:spcPts val="0"/>
              </a:spcBef>
              <a:spcAft>
                <a:spcPts val="0"/>
              </a:spcAft>
              <a:buSzPts val="1400"/>
              <a:buFont typeface="Arial"/>
              <a:buNone/>
            </a:pPr>
            <a:r>
              <a:t/>
            </a:r>
            <a:endParaRPr sz="1100">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Implementatiestappen:</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Leerlingen stellen de volgende drie vragen: </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Wat ga je doen?</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Wanneer ga je het doen?</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Wie is erbij betrokken?</a:t>
            </a:r>
            <a:endParaRPr sz="1100"/>
          </a:p>
          <a:p>
            <a:pPr marL="400050" lvl="0" indent="-82550" algn="l" rtl="0">
              <a:lnSpc>
                <a:spcPct val="100000"/>
              </a:lnSpc>
              <a:spcBef>
                <a:spcPts val="0"/>
              </a:spcBef>
              <a:spcAft>
                <a:spcPts val="0"/>
              </a:spcAft>
              <a:buSzPts val="1400"/>
              <a:buFont typeface="Calibri"/>
              <a:buNone/>
            </a:pPr>
            <a:r>
              <a:t/>
            </a:r>
            <a:endParaRPr sz="1100" i="1">
              <a:solidFill>
                <a:srgbClr val="1D1D1B"/>
              </a:solidFill>
            </a:endParaRPr>
          </a:p>
          <a:p>
            <a:pPr marL="228600" lvl="0" indent="0" algn="l" rtl="0">
              <a:lnSpc>
                <a:spcPct val="100000"/>
              </a:lnSpc>
              <a:spcBef>
                <a:spcPts val="0"/>
              </a:spcBef>
              <a:spcAft>
                <a:spcPts val="0"/>
              </a:spcAft>
              <a:buSzPts val="1400"/>
              <a:buFont typeface="Arial"/>
              <a:buNone/>
            </a:pPr>
            <a:r>
              <a:rPr lang="en-US" sz="1100">
                <a:solidFill>
                  <a:srgbClr val="1D1D1B"/>
                </a:solidFill>
              </a:rPr>
              <a:t>Splits je interventie op in drie stappen met een vastgestelde deadline. </a:t>
            </a:r>
            <a:endParaRPr sz="1100"/>
          </a:p>
          <a:p>
            <a:pPr marL="228600" lvl="0" indent="0" algn="l" rtl="0">
              <a:lnSpc>
                <a:spcPct val="100000"/>
              </a:lnSpc>
              <a:spcBef>
                <a:spcPts val="0"/>
              </a:spcBef>
              <a:spcAft>
                <a:spcPts val="0"/>
              </a:spcAft>
              <a:buSzPts val="1400"/>
              <a:buFont typeface="Calibri"/>
              <a:buNone/>
            </a:pPr>
            <a:r>
              <a:t/>
            </a:r>
            <a:endParaRPr sz="1100">
              <a:solidFill>
                <a:srgbClr val="1D1D1B"/>
              </a:solidFill>
            </a:endParaRPr>
          </a:p>
          <a:p>
            <a:pPr marL="228600" lvl="0" indent="0" algn="l" rtl="0">
              <a:lnSpc>
                <a:spcPct val="100000"/>
              </a:lnSpc>
              <a:spcBef>
                <a:spcPts val="0"/>
              </a:spcBef>
              <a:spcAft>
                <a:spcPts val="0"/>
              </a:spcAft>
              <a:buSzPts val="1400"/>
              <a:buFont typeface="Arial"/>
              <a:buNone/>
            </a:pPr>
            <a:r>
              <a:rPr lang="en-US" sz="1100" b="1" i="1" u="sng">
                <a:solidFill>
                  <a:srgbClr val="404040"/>
                </a:solidFill>
              </a:rPr>
              <a:t>Voorbeeld:</a:t>
            </a:r>
            <a:endParaRPr sz="1100" b="1"/>
          </a:p>
          <a:p>
            <a:pPr marL="228600" lvl="0" indent="0" algn="l" rtl="0">
              <a:lnSpc>
                <a:spcPct val="100000"/>
              </a:lnSpc>
              <a:spcBef>
                <a:spcPts val="0"/>
              </a:spcBef>
              <a:spcAft>
                <a:spcPts val="0"/>
              </a:spcAft>
              <a:buSzPts val="1400"/>
              <a:buFont typeface="Arial"/>
              <a:buNone/>
            </a:pPr>
            <a:r>
              <a:rPr lang="en-US" sz="1100" i="1">
                <a:solidFill>
                  <a:srgbClr val="404040"/>
                </a:solidFill>
              </a:rPr>
              <a:t>Week 1:</a:t>
            </a:r>
            <a:r>
              <a:rPr lang="en-US" sz="1100" i="0">
                <a:solidFill>
                  <a:srgbClr val="404040"/>
                </a:solidFill>
              </a:rPr>
              <a:t> Leerlingen trainen in protocollen voor paarsgewijs programmeren.</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2-3: </a:t>
            </a:r>
            <a:r>
              <a:rPr lang="en-US" sz="1100" i="0">
                <a:solidFill>
                  <a:srgbClr val="404040"/>
                </a:solidFill>
              </a:rPr>
              <a:t>Paren toewijzen in evenwicht tussen de geslachten; meisjes leiden debuggingtaken.</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4:</a:t>
            </a:r>
            <a:r>
              <a:rPr lang="en-US" sz="1100" i="0">
                <a:solidFill>
                  <a:srgbClr val="404040"/>
                </a:solidFill>
              </a:rPr>
              <a:t> Enquête onder studenten over hun ervaringen.</a:t>
            </a:r>
            <a:endParaRPr sz="1100"/>
          </a:p>
          <a:p>
            <a:pPr marL="228600" lvl="0" indent="0" algn="l" rtl="0">
              <a:lnSpc>
                <a:spcPct val="100000"/>
              </a:lnSpc>
              <a:spcBef>
                <a:spcPts val="0"/>
              </a:spcBef>
              <a:spcAft>
                <a:spcPts val="0"/>
              </a:spcAft>
              <a:buSzPts val="1400"/>
              <a:buFont typeface="Arial"/>
              <a:buNone/>
            </a:pPr>
            <a:r>
              <a:t/>
            </a:r>
            <a:endParaRPr sz="1100" i="0">
              <a:solidFill>
                <a:srgbClr val="404040"/>
              </a:solidFill>
            </a:endParaRPr>
          </a:p>
          <a:p>
            <a:pPr marL="0" lvl="0" indent="0" algn="l" rtl="0">
              <a:lnSpc>
                <a:spcPct val="100000"/>
              </a:lnSpc>
              <a:spcBef>
                <a:spcPts val="1000"/>
              </a:spcBef>
              <a:spcAft>
                <a:spcPts val="1000"/>
              </a:spcAft>
              <a:buSzPts val="1100"/>
              <a:buNone/>
            </a:pPr>
            <a:r>
              <a:t/>
            </a:r>
            <a:endParaRPr sz="1100">
              <a:solidFill>
                <a:srgbClr val="1D1D1B"/>
              </a:solidFill>
            </a:endParaRPr>
          </a:p>
        </p:txBody>
      </p:sp>
      <p:sp>
        <p:nvSpPr>
          <p:cNvPr id="199" name="Google Shape;199;g329f623bc3f_0_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06" name="Shape 206"/>
        <p:cNvGrpSpPr/>
        <p:nvPr/>
      </p:nvGrpSpPr>
      <p:grpSpPr>
        <a:xfrm>
          <a:off x="0" y="0"/>
          <a:ext cx="0" cy="0"/>
          <a:chOff x="0" y="0"/>
          <a:chExt cx="0" cy="0"/>
        </a:xfrm>
      </p:grpSpPr>
      <p:sp>
        <p:nvSpPr>
          <p:cNvPr id="207" name="Google Shape;207;p9: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Met deze dia kunt u de 4e eerste stap van het 5-stappenproces voor het maken van een actieonderzoeksplan presenteren.</a:t>
            </a:r>
            <a:endParaRPr/>
          </a:p>
          <a:p>
            <a:pPr marL="228600" lvl="0" indent="0" algn="l" rtl="0">
              <a:lnSpc>
                <a:spcPct val="100000"/>
              </a:lnSpc>
              <a:spcBef>
                <a:spcPts val="0"/>
              </a:spcBef>
              <a:spcAft>
                <a:spcPts val="0"/>
              </a:spcAft>
              <a:buSzPts val="1400"/>
              <a:buFont typeface="Arial"/>
              <a:buNone/>
            </a:pPr>
            <a:r>
              <a:t/>
            </a:r>
            <a:endParaRPr/>
          </a:p>
          <a:p>
            <a:pPr marL="400050" lvl="0" indent="-158750" algn="l" rtl="0">
              <a:lnSpc>
                <a:spcPct val="100000"/>
              </a:lnSpc>
              <a:spcBef>
                <a:spcPts val="0"/>
              </a:spcBef>
              <a:spcAft>
                <a:spcPts val="0"/>
              </a:spcAft>
              <a:buSzPts val="1200"/>
              <a:buFont typeface="Calibri"/>
              <a:buChar char="•"/>
            </a:pPr>
            <a:r>
              <a:rPr lang="en-US">
                <a:solidFill>
                  <a:srgbClr val="1D1D1B"/>
                </a:solidFill>
              </a:rPr>
              <a:t>Methoden voor gegevensverzameling</a:t>
            </a:r>
            <a:endParaRPr/>
          </a:p>
          <a:p>
            <a:pPr marL="228600" lvl="0" indent="0" algn="l" rtl="0">
              <a:lnSpc>
                <a:spcPct val="100000"/>
              </a:lnSpc>
              <a:spcBef>
                <a:spcPts val="0"/>
              </a:spcBef>
              <a:spcAft>
                <a:spcPts val="0"/>
              </a:spcAft>
              <a:buSzPts val="1400"/>
              <a:buFont typeface="Arial"/>
              <a:buNone/>
            </a:pPr>
            <a:r>
              <a:t/>
            </a:r>
            <a:endParaRPr>
              <a:solidFill>
                <a:srgbClr val="1D1D1B"/>
              </a:solidFill>
            </a:endParaRPr>
          </a:p>
          <a:p>
            <a:pPr marL="228600" lvl="0" indent="0" algn="l" rtl="0">
              <a:lnSpc>
                <a:spcPct val="100000"/>
              </a:lnSpc>
              <a:spcBef>
                <a:spcPts val="0"/>
              </a:spcBef>
              <a:spcAft>
                <a:spcPts val="0"/>
              </a:spcAft>
              <a:buSzPts val="1400"/>
              <a:buFont typeface="Arial"/>
              <a:buNone/>
            </a:pPr>
            <a:r>
              <a:rPr lang="en-US">
                <a:solidFill>
                  <a:srgbClr val="1D1D1B"/>
                </a:solidFill>
              </a:rPr>
              <a:t>Leerlingen selecteren 1 tot 2 methoden om de impact te meten.</a:t>
            </a:r>
            <a:endParaRPr/>
          </a:p>
          <a:p>
            <a:pPr marL="228600" lvl="0" indent="0" algn="l" rtl="0">
              <a:lnSpc>
                <a:spcPct val="100000"/>
              </a:lnSpc>
              <a:spcBef>
                <a:spcPts val="0"/>
              </a:spcBef>
              <a:spcAft>
                <a:spcPts val="0"/>
              </a:spcAft>
              <a:buSzPts val="1400"/>
              <a:buFont typeface="Arial"/>
              <a:buNone/>
            </a:pPr>
            <a:r>
              <a:rPr lang="en-US" i="1">
                <a:solidFill>
                  <a:srgbClr val="1D1D1B"/>
                </a:solidFill>
              </a:rPr>
              <a:t>Kwalitatief: Welke cijfers zullen verandering aantonen?</a:t>
            </a:r>
            <a:endParaRPr/>
          </a:p>
          <a:p>
            <a:pPr marL="228600" lvl="0" indent="0" algn="l" rtl="0">
              <a:lnSpc>
                <a:spcPct val="100000"/>
              </a:lnSpc>
              <a:spcBef>
                <a:spcPts val="0"/>
              </a:spcBef>
              <a:spcAft>
                <a:spcPts val="0"/>
              </a:spcAft>
              <a:buSzPts val="1400"/>
              <a:buFont typeface="Arial"/>
              <a:buNone/>
            </a:pPr>
            <a:r>
              <a:rPr lang="en-US" i="1">
                <a:solidFill>
                  <a:srgbClr val="1D1D1B"/>
                </a:solidFill>
              </a:rPr>
              <a:t>Kwantitatief: Welke verhalen of feedback zullen onthullen waarom?</a:t>
            </a:r>
            <a:endParaRPr/>
          </a:p>
          <a:p>
            <a:pPr marL="228600" lvl="0" indent="0" algn="l" rtl="0">
              <a:lnSpc>
                <a:spcPct val="100000"/>
              </a:lnSpc>
              <a:spcBef>
                <a:spcPts val="0"/>
              </a:spcBef>
              <a:spcAft>
                <a:spcPts val="0"/>
              </a:spcAft>
              <a:buSzPts val="1400"/>
              <a:buFont typeface="Arial"/>
              <a:buNone/>
            </a:pPr>
            <a:r>
              <a:t/>
            </a:r>
            <a:endParaRPr i="1">
              <a:solidFill>
                <a:srgbClr val="1D1D1B"/>
              </a:solidFill>
            </a:endParaRPr>
          </a:p>
          <a:p>
            <a:pPr marL="228600" lvl="0" indent="0" algn="l" rtl="0">
              <a:lnSpc>
                <a:spcPct val="100000"/>
              </a:lnSpc>
              <a:spcBef>
                <a:spcPts val="0"/>
              </a:spcBef>
              <a:spcAft>
                <a:spcPts val="0"/>
              </a:spcAft>
              <a:buSzPts val="1400"/>
              <a:buFont typeface="Arial"/>
              <a:buNone/>
            </a:pPr>
            <a:r>
              <a:rPr lang="en-US" i="1">
                <a:solidFill>
                  <a:srgbClr val="1D1D1B"/>
                </a:solidFill>
              </a:rPr>
              <a:t>Ze definiëren duidelijk de </a:t>
            </a:r>
            <a:r>
              <a:rPr lang="en-US" b="1" i="1">
                <a:solidFill>
                  <a:srgbClr val="1D1D1B"/>
                </a:solidFill>
              </a:rPr>
              <a:t>methode</a:t>
            </a:r>
            <a:r>
              <a:rPr lang="en-US" i="1">
                <a:solidFill>
                  <a:srgbClr val="1D1D1B"/>
                </a:solidFill>
              </a:rPr>
              <a:t>, </a:t>
            </a:r>
            <a:r>
              <a:rPr lang="en-US" b="1" i="1">
                <a:solidFill>
                  <a:srgbClr val="1D1D1B"/>
                </a:solidFill>
              </a:rPr>
              <a:t>wat ze willen volgen</a:t>
            </a:r>
            <a:r>
              <a:rPr lang="en-US" i="1">
                <a:solidFill>
                  <a:srgbClr val="1D1D1B"/>
                </a:solidFill>
              </a:rPr>
              <a:t>, </a:t>
            </a:r>
            <a:r>
              <a:rPr lang="en-US" b="1" i="1">
                <a:solidFill>
                  <a:srgbClr val="1D1D1B"/>
                </a:solidFill>
              </a:rPr>
              <a:t>het instrument </a:t>
            </a:r>
            <a:r>
              <a:rPr lang="en-US" i="1">
                <a:solidFill>
                  <a:srgbClr val="1D1D1B"/>
                </a:solidFill>
              </a:rPr>
              <a:t>en de </a:t>
            </a:r>
            <a:r>
              <a:rPr lang="en-US" b="1" i="1">
                <a:solidFill>
                  <a:srgbClr val="1D1D1B"/>
                </a:solidFill>
              </a:rPr>
              <a:t>frequentie</a:t>
            </a:r>
            <a:endParaRPr/>
          </a:p>
          <a:p>
            <a:pPr marL="0" lvl="0" indent="0" algn="l" rtl="0">
              <a:lnSpc>
                <a:spcPct val="100000"/>
              </a:lnSpc>
              <a:spcBef>
                <a:spcPts val="0"/>
              </a:spcBef>
              <a:spcAft>
                <a:spcPts val="0"/>
              </a:spcAft>
              <a:buSzPts val="1400"/>
              <a:buFont typeface="Arial"/>
              <a:buNone/>
            </a:pPr>
            <a:r>
              <a:t/>
            </a: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Plan voor samenwerking</a:t>
            </a:r>
            <a:endParaRPr/>
          </a:p>
          <a:p>
            <a:pPr marL="228600" lvl="0" indent="0" algn="l" rtl="0">
              <a:lnSpc>
                <a:spcPct val="100000"/>
              </a:lnSpc>
              <a:spcBef>
                <a:spcPts val="0"/>
              </a:spcBef>
              <a:spcAft>
                <a:spcPts val="0"/>
              </a:spcAft>
              <a:buSzPts val="1400"/>
              <a:buFont typeface="Arial"/>
              <a:buNone/>
            </a:pPr>
            <a:r>
              <a:rPr lang="en-US">
                <a:solidFill>
                  <a:srgbClr val="1D1D1B"/>
                </a:solidFill>
              </a:rPr>
              <a:t>Leerlingen brengen hun ondersteuningsnetwerk in kaart:</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Collega's: </a:t>
            </a:r>
            <a:r>
              <a:rPr lang="en-US" i="0">
                <a:solidFill>
                  <a:srgbClr val="1D1D1B"/>
                </a:solidFill>
              </a:rPr>
              <a:t>wie helpt bij de implementatie/analyse?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Studenten: </a:t>
            </a:r>
            <a:r>
              <a:rPr lang="en-US" i="0">
                <a:solidFill>
                  <a:srgbClr val="1D1D1B"/>
                </a:solidFill>
              </a:rPr>
              <a:t>hoe worden studenten mede-eigenaar van het proces? </a:t>
            </a:r>
            <a:endParaRPr/>
          </a:p>
          <a:p>
            <a:pPr marL="228600" lvl="0" indent="0" algn="l" rtl="0">
              <a:lnSpc>
                <a:spcPct val="100000"/>
              </a:lnSpc>
              <a:spcBef>
                <a:spcPts val="0"/>
              </a:spcBef>
              <a:spcAft>
                <a:spcPts val="0"/>
              </a:spcAft>
              <a:buSzPts val="1400"/>
              <a:buFont typeface="Calibri"/>
              <a:buNone/>
            </a:pPr>
            <a:r>
              <a:t/>
            </a: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Ze definiëren duidelijk het type '</a:t>
            </a:r>
            <a:r>
              <a:rPr lang="en-US" b="1" i="0">
                <a:solidFill>
                  <a:srgbClr val="1D1D1B"/>
                </a:solidFill>
              </a:rPr>
              <a:t>medewerker</a:t>
            </a:r>
            <a:r>
              <a:rPr lang="en-US" i="0">
                <a:solidFill>
                  <a:srgbClr val="1D1D1B"/>
                </a:solidFill>
              </a:rPr>
              <a:t>', hun </a:t>
            </a:r>
            <a:r>
              <a:rPr lang="en-US" b="1" i="0">
                <a:solidFill>
                  <a:srgbClr val="1D1D1B"/>
                </a:solidFill>
              </a:rPr>
              <a:t>rol </a:t>
            </a:r>
            <a:r>
              <a:rPr lang="en-US" i="0">
                <a:solidFill>
                  <a:srgbClr val="1D1D1B"/>
                </a:solidFill>
              </a:rPr>
              <a:t>en de </a:t>
            </a:r>
            <a:r>
              <a:rPr lang="en-US" b="1" i="0">
                <a:solidFill>
                  <a:srgbClr val="1D1D1B"/>
                </a:solidFill>
              </a:rPr>
              <a:t>actie</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r>
              <a:t/>
            </a:r>
            <a:endParaRPr i="1">
              <a:solidFill>
                <a:srgbClr val="1D1D1B"/>
              </a:solidFill>
            </a:endParaRPr>
          </a:p>
        </p:txBody>
      </p:sp>
      <p:sp>
        <p:nvSpPr>
          <p:cNvPr id="208" name="Google Shape;208;p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15" name="Shape 215"/>
        <p:cNvGrpSpPr/>
        <p:nvPr/>
      </p:nvGrpSpPr>
      <p:grpSpPr>
        <a:xfrm>
          <a:off x="0" y="0"/>
          <a:ext cx="0" cy="0"/>
          <a:chOff x="0" y="0"/>
          <a:chExt cx="0" cy="0"/>
        </a:xfrm>
      </p:grpSpPr>
      <p:sp>
        <p:nvSpPr>
          <p:cNvPr id="216" name="Google Shape;216;p1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Met deze dia kunt u de 5e stap van het 5-stappenproces voor het bouwen van een actieonderzoeksplan presenteren.</a:t>
            </a:r>
            <a:endParaRPr i="1">
              <a:solidFill>
                <a:srgbClr val="1D1D1B"/>
              </a:solidFill>
            </a:endParaRPr>
          </a:p>
          <a:p>
            <a:pPr marL="228600" lvl="0" indent="0" algn="l" rtl="0">
              <a:lnSpc>
                <a:spcPct val="100000"/>
              </a:lnSpc>
              <a:spcBef>
                <a:spcPts val="0"/>
              </a:spcBef>
              <a:spcAft>
                <a:spcPts val="0"/>
              </a:spcAft>
              <a:buSzPts val="1400"/>
              <a:buFont typeface="Arial"/>
              <a:buNone/>
            </a:pPr>
            <a:r>
              <a:t/>
            </a: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Samenwerkingsplan</a:t>
            </a:r>
            <a:endParaRPr/>
          </a:p>
          <a:p>
            <a:pPr marL="228600" lvl="0" indent="0" algn="l" rtl="0">
              <a:lnSpc>
                <a:spcPct val="100000"/>
              </a:lnSpc>
              <a:spcBef>
                <a:spcPts val="0"/>
              </a:spcBef>
              <a:spcAft>
                <a:spcPts val="0"/>
              </a:spcAft>
              <a:buSzPts val="1400"/>
              <a:buFont typeface="Arial"/>
              <a:buNone/>
            </a:pPr>
            <a:r>
              <a:rPr lang="en-US">
                <a:solidFill>
                  <a:srgbClr val="1D1D1B"/>
                </a:solidFill>
              </a:rPr>
              <a:t>Leerlingen brengen hun ondersteuningsnetwerk in kaart:</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Collega's: </a:t>
            </a:r>
            <a:r>
              <a:rPr lang="en-US" i="0">
                <a:solidFill>
                  <a:srgbClr val="1D1D1B"/>
                </a:solidFill>
              </a:rPr>
              <a:t>wie helpt bij de uitvoering/analyse?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Studenten: </a:t>
            </a:r>
            <a:r>
              <a:rPr lang="en-US" i="0">
                <a:solidFill>
                  <a:srgbClr val="1D1D1B"/>
                </a:solidFill>
              </a:rPr>
              <a:t>hoe worden studenten mede-eigenaar van het proces? </a:t>
            </a:r>
            <a:endParaRPr/>
          </a:p>
          <a:p>
            <a:pPr marL="228600" lvl="0" indent="0" algn="l" rtl="0">
              <a:lnSpc>
                <a:spcPct val="100000"/>
              </a:lnSpc>
              <a:spcBef>
                <a:spcPts val="0"/>
              </a:spcBef>
              <a:spcAft>
                <a:spcPts val="0"/>
              </a:spcAft>
              <a:buSzPts val="1400"/>
              <a:buFont typeface="Calibri"/>
              <a:buNone/>
            </a:pPr>
            <a:r>
              <a:t/>
            </a: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Ze definiëren duidelijk het type '</a:t>
            </a:r>
            <a:r>
              <a:rPr lang="en-US" b="1" i="0">
                <a:solidFill>
                  <a:srgbClr val="1D1D1B"/>
                </a:solidFill>
              </a:rPr>
              <a:t>medewerker</a:t>
            </a:r>
            <a:r>
              <a:rPr lang="en-US" i="0">
                <a:solidFill>
                  <a:srgbClr val="1D1D1B"/>
                </a:solidFill>
              </a:rPr>
              <a:t>', hun </a:t>
            </a:r>
            <a:r>
              <a:rPr lang="en-US" b="1" i="0">
                <a:solidFill>
                  <a:srgbClr val="1D1D1B"/>
                </a:solidFill>
              </a:rPr>
              <a:t>rol </a:t>
            </a:r>
            <a:r>
              <a:rPr lang="en-US" i="0">
                <a:solidFill>
                  <a:srgbClr val="1D1D1B"/>
                </a:solidFill>
              </a:rPr>
              <a:t>en de </a:t>
            </a:r>
            <a:r>
              <a:rPr lang="en-US" b="1" i="0">
                <a:solidFill>
                  <a:srgbClr val="1D1D1B"/>
                </a:solidFill>
              </a:rPr>
              <a:t>actie</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r>
              <a:t/>
            </a:r>
            <a:endParaRPr sz="1100" i="1">
              <a:solidFill>
                <a:srgbClr val="1D1D1B"/>
              </a:solidFill>
              <a:latin typeface="Arial"/>
              <a:ea typeface="Arial"/>
              <a:cs typeface="Arial"/>
              <a:sym typeface="Arial"/>
            </a:endParaRPr>
          </a:p>
        </p:txBody>
      </p:sp>
      <p:sp>
        <p:nvSpPr>
          <p:cNvPr id="217" name="Google Shape;217;p1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23" name="Shape 223"/>
        <p:cNvGrpSpPr/>
        <p:nvPr/>
      </p:nvGrpSpPr>
      <p:grpSpPr>
        <a:xfrm>
          <a:off x="0" y="0"/>
          <a:ext cx="0" cy="0"/>
          <a:chOff x="0" y="0"/>
          <a:chExt cx="0" cy="0"/>
        </a:xfrm>
      </p:grpSpPr>
      <p:sp>
        <p:nvSpPr>
          <p:cNvPr id="224" name="Google Shape;224;p1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Deze dia is gewijd aan Activiteit #3, gericht op het ontwikkelen van een actieonderzoeksplan.</a:t>
            </a:r>
            <a:endParaRPr/>
          </a:p>
          <a:p>
            <a:pPr marL="88900" lvl="0" indent="0" algn="l" rtl="0">
              <a:lnSpc>
                <a:spcPct val="100000"/>
              </a:lnSpc>
              <a:spcBef>
                <a:spcPts val="0"/>
              </a:spcBef>
              <a:spcAft>
                <a:spcPts val="0"/>
              </a:spcAft>
              <a:buClr>
                <a:srgbClr val="404040"/>
              </a:buClr>
              <a:buSzPts val="2200"/>
              <a:buFont typeface="Calibri"/>
              <a:buNone/>
            </a:pPr>
            <a:r>
              <a:t/>
            </a:r>
            <a:endParaRPr>
              <a:solidFill>
                <a:srgbClr val="404040"/>
              </a:solidFill>
            </a:endParaRPr>
          </a:p>
          <a:p>
            <a:pPr marL="88900" lvl="0" indent="0" algn="l" rtl="0">
              <a:lnSpc>
                <a:spcPct val="100000"/>
              </a:lnSpc>
              <a:spcBef>
                <a:spcPts val="0"/>
              </a:spcBef>
              <a:spcAft>
                <a:spcPts val="0"/>
              </a:spcAft>
              <a:buClr>
                <a:srgbClr val="404040"/>
              </a:buClr>
              <a:buSzPts val="2200"/>
              <a:buFont typeface="Calibri"/>
              <a:buNone/>
            </a:pPr>
            <a:r>
              <a:rPr lang="en-US">
                <a:solidFill>
                  <a:srgbClr val="404040"/>
                </a:solidFill>
              </a:rPr>
              <a:t>U nodigt de deelnemers uit om hun eigen sjabloon voor een actieonderzoeksplan in te vullen.</a:t>
            </a:r>
            <a:endParaRPr/>
          </a:p>
          <a:p>
            <a:pPr marL="88900" lvl="0" indent="0" algn="l" rtl="0">
              <a:lnSpc>
                <a:spcPct val="100000"/>
              </a:lnSpc>
              <a:spcBef>
                <a:spcPts val="0"/>
              </a:spcBef>
              <a:spcAft>
                <a:spcPts val="0"/>
              </a:spcAft>
              <a:buClr>
                <a:srgbClr val="404040"/>
              </a:buClr>
              <a:buSzPts val="2200"/>
              <a:buFont typeface="Calibri"/>
              <a:buNone/>
            </a:pPr>
            <a:r>
              <a:t/>
            </a:r>
            <a:endParaRPr>
              <a:solidFill>
                <a:srgbClr val="404040"/>
              </a:solidFill>
            </a:endParaRPr>
          </a:p>
          <a:p>
            <a:pPr marL="457200" lvl="0" indent="-215900" algn="l" rtl="0">
              <a:lnSpc>
                <a:spcPct val="107000"/>
              </a:lnSpc>
              <a:spcBef>
                <a:spcPts val="0"/>
              </a:spcBef>
              <a:spcAft>
                <a:spcPts val="0"/>
              </a:spcAft>
              <a:buSzPts val="1200"/>
              <a:buFont typeface="Calibri"/>
              <a:buChar char="•"/>
            </a:pPr>
            <a:r>
              <a:rPr lang="en-US" b="1"/>
              <a:t>Instructies:</a:t>
            </a:r>
            <a:endParaRPr/>
          </a:p>
          <a:p>
            <a:pPr marL="228600" lvl="0" indent="-215900" algn="l" rtl="0">
              <a:lnSpc>
                <a:spcPct val="107000"/>
              </a:lnSpc>
              <a:spcBef>
                <a:spcPts val="800"/>
              </a:spcBef>
              <a:spcAft>
                <a:spcPts val="0"/>
              </a:spcAft>
              <a:buSzPts val="1200"/>
              <a:buFont typeface="Calibri"/>
              <a:buAutoNum type="arabicPeriod"/>
            </a:pPr>
            <a:r>
              <a:rPr lang="en-US"/>
              <a:t>Met behulp van hun verfijnde onderzoeksvraag stellen de leerlingen een actieonderzoeksplan op.</a:t>
            </a:r>
            <a:endParaRPr/>
          </a:p>
          <a:p>
            <a:pPr marL="0" lvl="0" indent="0" algn="l" rtl="0">
              <a:lnSpc>
                <a:spcPct val="107000"/>
              </a:lnSpc>
              <a:spcBef>
                <a:spcPts val="800"/>
              </a:spcBef>
              <a:spcAft>
                <a:spcPts val="0"/>
              </a:spcAft>
              <a:buSzPts val="1400"/>
              <a:buFont typeface="Arial"/>
              <a:buNone/>
            </a:pPr>
            <a:r>
              <a:rPr lang="en-US"/>
              <a:t>In het actieplan nemen ze op: 1) hun verfijnde </a:t>
            </a:r>
            <a:r>
              <a:rPr lang="en-US" i="1"/>
              <a:t>onderzoeksvraag</a:t>
            </a:r>
            <a:r>
              <a:rPr lang="en-US"/>
              <a:t>; 2</a:t>
            </a:r>
            <a:r>
              <a:rPr lang="en-US"/>
              <a:t>) hun </a:t>
            </a:r>
            <a:r>
              <a:rPr lang="en-US" i="1"/>
              <a:t>interventiestrategie</a:t>
            </a:r>
            <a:r>
              <a:rPr lang="en-US"/>
              <a:t>, 3) 3 </a:t>
            </a:r>
            <a:r>
              <a:rPr lang="en-US" i="1"/>
              <a:t>implementatiestappen </a:t>
            </a:r>
            <a:r>
              <a:rPr lang="en-US"/>
              <a:t>(of meer), 4) de </a:t>
            </a:r>
            <a:r>
              <a:rPr lang="en-US" i="1"/>
              <a:t>gegevensverzamelingsmethoden </a:t>
            </a:r>
            <a:r>
              <a:rPr lang="en-US"/>
              <a:t>die ze zullen gebruiken, en uiteindelijk 5) het </a:t>
            </a:r>
            <a:r>
              <a:rPr lang="en-US" i="1"/>
              <a:t>samenwerkingsplan </a:t>
            </a:r>
            <a:r>
              <a:rPr lang="en-US"/>
              <a:t>dat de verschillende samenwerkingsverbanden opsomt die ze zullen hebben voor de succesvolle implementatie van hun Plan.</a:t>
            </a:r>
            <a:endParaRPr/>
          </a:p>
          <a:p>
            <a:pPr marL="0" lvl="0" indent="0" algn="l" rtl="0">
              <a:lnSpc>
                <a:spcPct val="107000"/>
              </a:lnSpc>
              <a:spcBef>
                <a:spcPts val="800"/>
              </a:spcBef>
              <a:spcAft>
                <a:spcPts val="0"/>
              </a:spcAft>
              <a:buSzPts val="1400"/>
              <a:buFont typeface="Arial"/>
              <a:buNone/>
            </a:pPr>
            <a:r>
              <a:rPr lang="en-US"/>
              <a:t>2. Ze werken samen om feedback te geven/ontvangen met behulp van een rubric.</a:t>
            </a:r>
            <a:endParaRPr/>
          </a:p>
          <a:p>
            <a:pPr marL="0" lvl="0" indent="0" algn="l" rtl="0">
              <a:lnSpc>
                <a:spcPct val="107000"/>
              </a:lnSpc>
              <a:spcBef>
                <a:spcPts val="800"/>
              </a:spcBef>
              <a:spcAft>
                <a:spcPts val="0"/>
              </a:spcAft>
              <a:buSzPts val="1400"/>
              <a:buFont typeface="Arial"/>
              <a:buNone/>
            </a:pPr>
            <a:r>
              <a:rPr lang="en-US"/>
              <a:t>Ze evalueren het plan van hun medestudenten op basis van de volgende criteria:</a:t>
            </a:r>
            <a:endParaRPr/>
          </a:p>
          <a:p>
            <a:pPr marL="742950" lvl="1" indent="-298450" algn="l" rtl="0">
              <a:lnSpc>
                <a:spcPct val="107000"/>
              </a:lnSpc>
              <a:spcBef>
                <a:spcPts val="0"/>
              </a:spcBef>
              <a:spcAft>
                <a:spcPts val="0"/>
              </a:spcAft>
              <a:buSzPts val="1200"/>
              <a:buFont typeface="Calibri"/>
              <a:buChar char="o"/>
            </a:pPr>
            <a:r>
              <a:rPr lang="en-US"/>
              <a:t>Duidelijkheid van de onderzoeksvraag</a:t>
            </a:r>
            <a:endParaRPr/>
          </a:p>
          <a:p>
            <a:pPr marL="742950" lvl="1" indent="-298450" algn="l" rtl="0">
              <a:lnSpc>
                <a:spcPct val="107000"/>
              </a:lnSpc>
              <a:spcBef>
                <a:spcPts val="0"/>
              </a:spcBef>
              <a:spcAft>
                <a:spcPts val="0"/>
              </a:spcAft>
              <a:buSzPts val="1200"/>
              <a:buFont typeface="Calibri"/>
              <a:buChar char="o"/>
            </a:pPr>
            <a:r>
              <a:rPr lang="en-US"/>
              <a:t>Haalbaarheid van de interventie</a:t>
            </a:r>
            <a:endParaRPr/>
          </a:p>
          <a:p>
            <a:pPr marL="742950" lvl="1" indent="-298450" algn="l" rtl="0">
              <a:lnSpc>
                <a:spcPct val="107000"/>
              </a:lnSpc>
              <a:spcBef>
                <a:spcPts val="0"/>
              </a:spcBef>
              <a:spcAft>
                <a:spcPts val="0"/>
              </a:spcAft>
              <a:buSzPts val="1200"/>
              <a:buFont typeface="Calibri"/>
              <a:buChar char="o"/>
            </a:pPr>
            <a:r>
              <a:rPr lang="en-US"/>
              <a:t>Geschiktheid van gegevensverzameling</a:t>
            </a:r>
            <a:endParaRPr/>
          </a:p>
          <a:p>
            <a:pPr marL="742950" lvl="1" indent="-298450" algn="l" rtl="0">
              <a:lnSpc>
                <a:spcPct val="107000"/>
              </a:lnSpc>
              <a:spcBef>
                <a:spcPts val="0"/>
              </a:spcBef>
              <a:spcAft>
                <a:spcPts val="0"/>
              </a:spcAft>
              <a:buSzPts val="1200"/>
              <a:buFont typeface="Calibri"/>
              <a:buChar char="o"/>
            </a:pPr>
            <a:r>
              <a:rPr lang="en-US"/>
              <a:t>Potentieel voor samenwerking</a:t>
            </a:r>
            <a:endParaRPr/>
          </a:p>
          <a:p>
            <a:pPr marL="88900" lvl="0" indent="-88900" algn="l" rtl="0">
              <a:lnSpc>
                <a:spcPct val="100000"/>
              </a:lnSpc>
              <a:spcBef>
                <a:spcPts val="800"/>
              </a:spcBef>
              <a:spcAft>
                <a:spcPts val="0"/>
              </a:spcAft>
              <a:buClr>
                <a:srgbClr val="404040"/>
              </a:buClr>
              <a:buSzPts val="2200"/>
              <a:buNone/>
            </a:pPr>
            <a:r>
              <a:t/>
            </a:r>
            <a:endParaRPr b="1">
              <a:solidFill>
                <a:srgbClr val="404040"/>
              </a:solidFill>
            </a:endParaRPr>
          </a:p>
          <a:p>
            <a:pPr marL="88900" lvl="0" indent="-88900" algn="l" rtl="0">
              <a:lnSpc>
                <a:spcPct val="100000"/>
              </a:lnSpc>
              <a:spcBef>
                <a:spcPts val="0"/>
              </a:spcBef>
              <a:spcAft>
                <a:spcPts val="0"/>
              </a:spcAft>
              <a:buClr>
                <a:srgbClr val="404040"/>
              </a:buClr>
              <a:buSzPts val="2200"/>
              <a:buNone/>
            </a:pPr>
            <a:r>
              <a:t/>
            </a:r>
            <a:endParaRPr b="1">
              <a:solidFill>
                <a:srgbClr val="404040"/>
              </a:solidFill>
            </a:endParaRPr>
          </a:p>
          <a:p>
            <a:pPr marL="88900" lvl="0" indent="-88900" algn="l" rtl="0">
              <a:lnSpc>
                <a:spcPct val="100000"/>
              </a:lnSpc>
              <a:spcBef>
                <a:spcPts val="0"/>
              </a:spcBef>
              <a:spcAft>
                <a:spcPts val="0"/>
              </a:spcAft>
              <a:buClr>
                <a:srgbClr val="404040"/>
              </a:buClr>
              <a:buSzPts val="2200"/>
              <a:buNone/>
            </a:pPr>
            <a:r>
              <a:rPr lang="en-US" b="1">
                <a:solidFill>
                  <a:srgbClr val="404040"/>
                </a:solidFill>
              </a:rPr>
              <a:t>Timemanagement: </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 </a:t>
            </a:r>
            <a:r>
              <a:rPr lang="en-US" i="0">
                <a:solidFill>
                  <a:srgbClr val="404040"/>
                </a:solidFill>
              </a:rPr>
              <a:t>Individueel opstellen.</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 </a:t>
            </a:r>
            <a:r>
              <a:rPr lang="en-US" i="0">
                <a:solidFill>
                  <a:srgbClr val="404040"/>
                </a:solidFill>
              </a:rPr>
              <a:t>Feedback van collega's.</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 </a:t>
            </a:r>
            <a:r>
              <a:rPr lang="en-US" i="0">
                <a:solidFill>
                  <a:srgbClr val="404040"/>
                </a:solidFill>
              </a:rPr>
              <a:t>Revisies.</a:t>
            </a:r>
            <a:endParaRPr/>
          </a:p>
          <a:p>
            <a:pPr marL="88900" lvl="0" indent="-88900" algn="l" rtl="0">
              <a:lnSpc>
                <a:spcPct val="100000"/>
              </a:lnSpc>
              <a:spcBef>
                <a:spcPts val="0"/>
              </a:spcBef>
              <a:spcAft>
                <a:spcPts val="0"/>
              </a:spcAft>
              <a:buClr>
                <a:srgbClr val="404040"/>
              </a:buClr>
              <a:buSzPts val="2200"/>
              <a:buNone/>
            </a:pPr>
            <a:r>
              <a:t/>
            </a:r>
            <a:endParaRPr b="1">
              <a:solidFill>
                <a:srgbClr val="404040"/>
              </a:solidFill>
            </a:endParaRPr>
          </a:p>
          <a:p>
            <a:pPr marL="0" lvl="0" indent="0" algn="l" rtl="0">
              <a:lnSpc>
                <a:spcPct val="100000"/>
              </a:lnSpc>
              <a:spcBef>
                <a:spcPts val="0"/>
              </a:spcBef>
              <a:spcAft>
                <a:spcPts val="1000"/>
              </a:spcAft>
              <a:buSzPts val="1100"/>
              <a:buNone/>
            </a:pPr>
            <a:r>
              <a:t/>
            </a:r>
            <a:endParaRPr>
              <a:solidFill>
                <a:srgbClr val="1D1D1B"/>
              </a:solidFill>
            </a:endParaRPr>
          </a:p>
        </p:txBody>
      </p:sp>
      <p:sp>
        <p:nvSpPr>
          <p:cNvPr id="225" name="Google Shape;225;p1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31" name="Shape 231"/>
        <p:cNvGrpSpPr/>
        <p:nvPr/>
      </p:nvGrpSpPr>
      <p:grpSpPr>
        <a:xfrm>
          <a:off x="0" y="0"/>
          <a:ext cx="0" cy="0"/>
          <a:chOff x="0" y="0"/>
          <a:chExt cx="0" cy="0"/>
        </a:xfrm>
      </p:grpSpPr>
      <p:sp>
        <p:nvSpPr>
          <p:cNvPr id="232" name="Google Shape;232;p18: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Deze dia is gewijd aan het afronden en introduceren van de volgende stappen.</a:t>
            </a:r>
            <a:endParaRPr sz="400"/>
          </a:p>
          <a:p>
            <a:pPr marL="88900" lvl="0" indent="0" algn="l" rtl="0">
              <a:lnSpc>
                <a:spcPct val="100000"/>
              </a:lnSpc>
              <a:spcBef>
                <a:spcPts val="0"/>
              </a:spcBef>
              <a:spcAft>
                <a:spcPts val="0"/>
              </a:spcAft>
              <a:buClr>
                <a:srgbClr val="404040"/>
              </a:buClr>
              <a:buSzPts val="2200"/>
              <a:buFont typeface="Calibri"/>
              <a:buNone/>
            </a:pPr>
            <a:r>
              <a:t/>
            </a:r>
            <a:endParaRPr sz="2000" b="0">
              <a:solidFill>
                <a:srgbClr val="404040"/>
              </a:solidFill>
              <a:latin typeface="Arial"/>
              <a:ea typeface="Arial"/>
              <a:cs typeface="Arial"/>
              <a:sym typeface="Arial"/>
            </a:endParaRPr>
          </a:p>
          <a:p>
            <a:pPr marL="88900" lvl="0" indent="0" algn="l" rtl="0">
              <a:lnSpc>
                <a:spcPct val="100000"/>
              </a:lnSpc>
              <a:spcBef>
                <a:spcPts val="0"/>
              </a:spcBef>
              <a:spcAft>
                <a:spcPts val="0"/>
              </a:spcAft>
              <a:buClr>
                <a:srgbClr val="404040"/>
              </a:buClr>
              <a:buSzPts val="2200"/>
              <a:buFont typeface="Calibri"/>
              <a:buNone/>
            </a:pPr>
            <a:r>
              <a:t/>
            </a:r>
            <a:endParaRPr sz="2000" b="0">
              <a:solidFill>
                <a:srgbClr val="404040"/>
              </a:solidFill>
              <a:latin typeface="Arial"/>
              <a:ea typeface="Arial"/>
              <a:cs typeface="Arial"/>
              <a:sym typeface="Arial"/>
            </a:endParaRPr>
          </a:p>
          <a:p>
            <a:pPr marL="88900" lvl="0" indent="-88900" algn="l" rtl="0">
              <a:lnSpc>
                <a:spcPct val="100000"/>
              </a:lnSpc>
              <a:spcBef>
                <a:spcPts val="0"/>
              </a:spcBef>
              <a:spcAft>
                <a:spcPts val="0"/>
              </a:spcAft>
              <a:buClr>
                <a:srgbClr val="404040"/>
              </a:buClr>
              <a:buSzPts val="2200"/>
              <a:buNone/>
            </a:pPr>
            <a:r>
              <a:t/>
            </a:r>
            <a:endParaRPr sz="2000" b="1">
              <a:solidFill>
                <a:srgbClr val="404040"/>
              </a:solidFill>
              <a:latin typeface="Arial"/>
              <a:ea typeface="Arial"/>
              <a:cs typeface="Arial"/>
              <a:sym typeface="Arial"/>
            </a:endParaRPr>
          </a:p>
          <a:p>
            <a:pPr marL="0" lvl="0" indent="0" algn="l" rtl="0">
              <a:lnSpc>
                <a:spcPct val="100000"/>
              </a:lnSpc>
              <a:spcBef>
                <a:spcPts val="0"/>
              </a:spcBef>
              <a:spcAft>
                <a:spcPts val="1000"/>
              </a:spcAft>
              <a:buSzPts val="1100"/>
              <a:buNone/>
            </a:pPr>
            <a:r>
              <a:t/>
            </a:r>
            <a:endParaRPr>
              <a:solidFill>
                <a:srgbClr val="1D1D1B"/>
              </a:solidFill>
            </a:endParaRPr>
          </a:p>
        </p:txBody>
      </p:sp>
      <p:sp>
        <p:nvSpPr>
          <p:cNvPr id="233" name="Google Shape;233;p1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37" name="Shape 237"/>
        <p:cNvGrpSpPr/>
        <p:nvPr/>
      </p:nvGrpSpPr>
      <p:grpSpPr>
        <a:xfrm>
          <a:off x="0" y="0"/>
          <a:ext cx="0" cy="0"/>
          <a:chOff x="0" y="0"/>
          <a:chExt cx="0" cy="0"/>
        </a:xfrm>
      </p:grpSpPr>
      <p:sp>
        <p:nvSpPr>
          <p:cNvPr id="238" name="Google Shape;238;p4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Arial"/>
                <a:ea typeface="Arial"/>
                <a:cs typeface="Arial"/>
                <a:sym typeface="Arial"/>
              </a:rPr>
              <a:t>Deze dia is nuttig om cursisten wat extra informatie te geven over actieonderzoek, SMART-doelen, enz. Ze kunnen de gedeelde documenten gebruiken als materiaal voor persoonlijke studie en als leidraad voor toekomstige activiteiten.</a:t>
            </a:r>
            <a:endParaRPr sz="1100" i="1">
              <a:latin typeface="Arial"/>
              <a:ea typeface="Arial"/>
              <a:cs typeface="Arial"/>
              <a:sym typeface="Arial"/>
            </a:endParaRPr>
          </a:p>
        </p:txBody>
      </p:sp>
      <p:sp>
        <p:nvSpPr>
          <p:cNvPr id="239" name="Google Shape;239;p4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43" name="Shape 243"/>
        <p:cNvGrpSpPr/>
        <p:nvPr/>
      </p:nvGrpSpPr>
      <p:grpSpPr>
        <a:xfrm>
          <a:off x="0" y="0"/>
          <a:ext cx="0" cy="0"/>
          <a:chOff x="0" y="0"/>
          <a:chExt cx="0" cy="0"/>
        </a:xfrm>
      </p:grpSpPr>
      <p:sp>
        <p:nvSpPr>
          <p:cNvPr id="244" name="Google Shape;244;g35774147b8d_0_57: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245" name="Google Shape;245;g35774147b8d_0_5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5" name="Shape 115"/>
        <p:cNvGrpSpPr/>
        <p:nvPr/>
      </p:nvGrpSpPr>
      <p:grpSpPr>
        <a:xfrm>
          <a:off x="0" y="0"/>
          <a:ext cx="0" cy="0"/>
          <a:chOff x="0" y="0"/>
          <a:chExt cx="0" cy="0"/>
        </a:xfrm>
      </p:grpSpPr>
      <p:sp>
        <p:nvSpPr>
          <p:cNvPr id="116" name="Google Shape;116;g3556a82191b_1_4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r>
              <a:rPr lang="en-US"/>
              <a:t>Leerlingen kennis laten maken met Unit 2 van Module 7 over het ontwerpen van interventies door middel van gezamenlijk actieonderzoek.</a:t>
            </a:r>
            <a:endParaRPr/>
          </a:p>
        </p:txBody>
      </p:sp>
      <p:sp>
        <p:nvSpPr>
          <p:cNvPr id="117" name="Google Shape;117;g3556a82191b_1_4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1" name="Shape 121"/>
        <p:cNvGrpSpPr/>
        <p:nvPr/>
      </p:nvGrpSpPr>
      <p:grpSpPr>
        <a:xfrm>
          <a:off x="0" y="0"/>
          <a:ext cx="0" cy="0"/>
          <a:chOff x="0" y="0"/>
          <a:chExt cx="0" cy="0"/>
        </a:xfrm>
      </p:grpSpPr>
      <p:sp>
        <p:nvSpPr>
          <p:cNvPr id="122" name="Google Shape;122;p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latin typeface="Arial"/>
                <a:ea typeface="Arial"/>
                <a:cs typeface="Arial"/>
                <a:sym typeface="Arial"/>
              </a:rPr>
              <a:t>Deze dia is een manier om de deelnemers kennis te laten maken met de verwachte onderwijsresultaten van deze tweede unit van module 7.</a:t>
            </a:r>
            <a:endParaRPr/>
          </a:p>
          <a:p>
            <a:pPr marL="0" lvl="0" indent="0" algn="l" rtl="0">
              <a:lnSpc>
                <a:spcPct val="100000"/>
              </a:lnSpc>
              <a:spcBef>
                <a:spcPts val="0"/>
              </a:spcBef>
              <a:spcAft>
                <a:spcPts val="0"/>
              </a:spcAft>
              <a:buSzPts val="1400"/>
              <a:buNone/>
            </a:pPr>
            <a:r>
              <a:t/>
            </a:r>
            <a:endParaRPr i="1">
              <a:latin typeface="Arial"/>
              <a:ea typeface="Arial"/>
              <a:cs typeface="Arial"/>
              <a:sym typeface="Arial"/>
            </a:endParaRPr>
          </a:p>
          <a:p>
            <a:pPr marL="0" lvl="0" indent="0" algn="l" rtl="0">
              <a:lnSpc>
                <a:spcPct val="100000"/>
              </a:lnSpc>
              <a:spcBef>
                <a:spcPts val="0"/>
              </a:spcBef>
              <a:spcAft>
                <a:spcPts val="0"/>
              </a:spcAft>
              <a:buSzPts val="1400"/>
              <a:buNone/>
            </a:pPr>
            <a:r>
              <a:rPr lang="en-US">
                <a:latin typeface="Arial"/>
                <a:ea typeface="Arial"/>
                <a:cs typeface="Arial"/>
                <a:sym typeface="Arial"/>
              </a:rPr>
              <a:t>Deze tweede unit is bedoeld om voort te bouwen op de onderzoeksvragen die zijn geschetst tijdens de activiteiten van unit 1, om een actieplan op te stellen om het door hen geïdentificeerde probleem aan te pakken. Deze tweede Unit duurt een uur en zal docenten in staat stellen om (a) Een actieonderzoeksplan te ontwerpen met meetbare resultaten, (b) Gegevensverzamelingsmethoden te selecteren, (c) Samen te werken met collega's om interventies te verfijnen en te testen.</a:t>
            </a:r>
            <a:endParaRPr>
              <a:latin typeface="Arial"/>
              <a:ea typeface="Arial"/>
              <a:cs typeface="Arial"/>
              <a:sym typeface="Arial"/>
            </a:endParaRPr>
          </a:p>
        </p:txBody>
      </p:sp>
      <p:sp>
        <p:nvSpPr>
          <p:cNvPr id="123" name="Google Shape;123;p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7" name="Shape 127"/>
        <p:cNvGrpSpPr/>
        <p:nvPr/>
      </p:nvGrpSpPr>
      <p:grpSpPr>
        <a:xfrm>
          <a:off x="0" y="0"/>
          <a:ext cx="0" cy="0"/>
          <a:chOff x="0" y="0"/>
          <a:chExt cx="0" cy="0"/>
        </a:xfrm>
      </p:grpSpPr>
      <p:sp>
        <p:nvSpPr>
          <p:cNvPr id="128" name="Google Shape;128;p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i="1">
                <a:latin typeface="Arial"/>
                <a:ea typeface="Arial"/>
                <a:cs typeface="Arial"/>
                <a:sym typeface="Arial"/>
              </a:rPr>
              <a:t>Deze dia geeft een overzicht van de inhoud van de les.</a:t>
            </a:r>
            <a:endParaRPr/>
          </a:p>
        </p:txBody>
      </p:sp>
      <p:sp>
        <p:nvSpPr>
          <p:cNvPr id="130" name="Google Shape;130;p5: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4" name="Shape 134"/>
        <p:cNvGrpSpPr/>
        <p:nvPr/>
      </p:nvGrpSpPr>
      <p:grpSpPr>
        <a:xfrm>
          <a:off x="0" y="0"/>
          <a:ext cx="0" cy="0"/>
          <a:chOff x="0" y="0"/>
          <a:chExt cx="0" cy="0"/>
        </a:xfrm>
      </p:grpSpPr>
      <p:sp>
        <p:nvSpPr>
          <p:cNvPr id="135" name="Google Shape;135;p2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b="0" i="1" u="none">
                <a:solidFill>
                  <a:srgbClr val="404040"/>
                </a:solidFill>
                <a:latin typeface="Arial"/>
                <a:ea typeface="Arial"/>
                <a:cs typeface="Arial"/>
                <a:sym typeface="Arial"/>
              </a:rPr>
              <a:t>Deze dia is een korte herinnering aan de inhoud van Unit#1.</a:t>
            </a:r>
            <a:endParaRPr/>
          </a:p>
          <a:p>
            <a:pPr marL="228600" lvl="0" indent="0" algn="l" rtl="0">
              <a:lnSpc>
                <a:spcPct val="100000"/>
              </a:lnSpc>
              <a:spcBef>
                <a:spcPts val="0"/>
              </a:spcBef>
              <a:spcAft>
                <a:spcPts val="0"/>
              </a:spcAft>
              <a:buSzPts val="1400"/>
              <a:buFont typeface="Arial"/>
              <a:buNone/>
            </a:pPr>
            <a:r>
              <a:t/>
            </a:r>
            <a:endParaRPr sz="1100" b="0" i="1" u="none">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De cyclus van actieonderzoek:</a:t>
            </a:r>
            <a:endParaRPr/>
          </a:p>
          <a:p>
            <a:pPr marL="457200" lvl="0" indent="-228600" algn="l" rtl="0">
              <a:lnSpc>
                <a:spcPct val="100000"/>
              </a:lnSpc>
              <a:spcBef>
                <a:spcPts val="0"/>
              </a:spcBef>
              <a:spcAft>
                <a:spcPts val="0"/>
              </a:spcAft>
              <a:buSzPts val="1400"/>
              <a:buFont typeface="Arial"/>
              <a:buChar char="•"/>
            </a:pPr>
            <a:r>
              <a:rPr lang="en-US" sz="1100" b="1" i="0" u="sng">
                <a:solidFill>
                  <a:srgbClr val="404040"/>
                </a:solidFill>
                <a:latin typeface="Arial"/>
                <a:ea typeface="Arial"/>
                <a:cs typeface="Arial"/>
                <a:sym typeface="Arial"/>
              </a:rPr>
              <a:t>Identificeren</a:t>
            </a:r>
            <a:r>
              <a:rPr lang="en-US" sz="1100" b="1" i="0">
                <a:solidFill>
                  <a:srgbClr val="404040"/>
                </a:solidFill>
                <a:latin typeface="Arial"/>
                <a:ea typeface="Arial"/>
                <a:cs typeface="Arial"/>
                <a:sym typeface="Arial"/>
              </a:rPr>
              <a:t>: </a:t>
            </a:r>
            <a:r>
              <a:rPr lang="en-US" sz="1100" b="0" i="0">
                <a:solidFill>
                  <a:srgbClr val="404040"/>
                </a:solidFill>
                <a:latin typeface="Arial"/>
                <a:ea typeface="Arial"/>
                <a:cs typeface="Arial"/>
                <a:sym typeface="Arial"/>
              </a:rPr>
              <a:t>Benoem een </a:t>
            </a:r>
            <a:r>
              <a:rPr lang="en-US" sz="1100" b="0" i="1">
                <a:solidFill>
                  <a:srgbClr val="404040"/>
                </a:solidFill>
                <a:latin typeface="Arial"/>
                <a:ea typeface="Arial"/>
                <a:cs typeface="Arial"/>
                <a:sym typeface="Arial"/>
              </a:rPr>
              <a:t>specifieke </a:t>
            </a:r>
            <a:r>
              <a:rPr lang="en-US" sz="1100" b="0" i="0">
                <a:solidFill>
                  <a:srgbClr val="404040"/>
                </a:solidFill>
                <a:latin typeface="Arial"/>
                <a:ea typeface="Arial"/>
                <a:cs typeface="Arial"/>
                <a:sym typeface="Arial"/>
              </a:rPr>
              <a:t>uitdaging in de klas (bijv. "Meisjes haken af tijdens coderingstaken").</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Plannen:</a:t>
            </a:r>
            <a:r>
              <a:rPr lang="en-US" sz="1100" b="0" i="0">
                <a:solidFill>
                  <a:srgbClr val="404040"/>
                </a:solidFill>
                <a:latin typeface="Arial"/>
                <a:ea typeface="Arial"/>
                <a:cs typeface="Arial"/>
                <a:sym typeface="Arial"/>
              </a:rPr>
              <a:t> Ontwerp een interventie (bijv. "Programmeren in tweetallen met roterende leiderschapsrollen").</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Handelen:</a:t>
            </a:r>
            <a:r>
              <a:rPr lang="en-US" sz="1100" b="0" i="0">
                <a:solidFill>
                  <a:srgbClr val="404040"/>
                </a:solidFill>
                <a:latin typeface="Arial"/>
                <a:ea typeface="Arial"/>
                <a:cs typeface="Arial"/>
                <a:sym typeface="Arial"/>
              </a:rPr>
              <a:t> Implementeer de strategie in je klas.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Observeren:</a:t>
            </a:r>
            <a:r>
              <a:rPr lang="en-US" sz="1100" b="0" i="0">
                <a:solidFill>
                  <a:srgbClr val="404040"/>
                </a:solidFill>
                <a:latin typeface="Arial"/>
                <a:ea typeface="Arial"/>
                <a:cs typeface="Arial"/>
                <a:sym typeface="Arial"/>
              </a:rPr>
              <a:t> Verzamel gegevens (enquêtes, deelnamepercentages, werkvoorbeelden).</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Reflecteren:</a:t>
            </a:r>
            <a:r>
              <a:rPr lang="en-US" sz="1100" b="0" i="0">
                <a:solidFill>
                  <a:srgbClr val="404040"/>
                </a:solidFill>
                <a:latin typeface="Arial"/>
                <a:ea typeface="Arial"/>
                <a:cs typeface="Arial"/>
                <a:sym typeface="Arial"/>
              </a:rPr>
              <a:t> Analyseer de resultaten en pas de aanpak aan.</a:t>
            </a:r>
            <a:endParaRPr/>
          </a:p>
          <a:p>
            <a:pPr marL="228600" lvl="0" indent="0" algn="l" rtl="0">
              <a:lnSpc>
                <a:spcPct val="100000"/>
              </a:lnSpc>
              <a:spcBef>
                <a:spcPts val="0"/>
              </a:spcBef>
              <a:spcAft>
                <a:spcPts val="0"/>
              </a:spcAft>
              <a:buSzPts val="1400"/>
              <a:buFont typeface="Arial"/>
              <a:buNone/>
            </a:pPr>
            <a:r>
              <a:t/>
            </a: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t/>
            </a:r>
            <a:endParaRPr sz="1100" b="0" i="0">
              <a:solidFill>
                <a:srgbClr val="404040"/>
              </a:solidFill>
              <a:latin typeface="Arial"/>
              <a:ea typeface="Arial"/>
              <a:cs typeface="Arial"/>
              <a:sym typeface="Arial"/>
            </a:endParaRPr>
          </a:p>
          <a:p>
            <a:pPr marL="457200" lvl="0" indent="-139700" algn="l" rtl="0">
              <a:lnSpc>
                <a:spcPct val="100000"/>
              </a:lnSpc>
              <a:spcBef>
                <a:spcPts val="0"/>
              </a:spcBef>
              <a:spcAft>
                <a:spcPts val="0"/>
              </a:spcAft>
              <a:buSzPts val="1400"/>
              <a:buFont typeface="Arial"/>
              <a:buNone/>
            </a:pPr>
            <a:r>
              <a:t/>
            </a: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Belang van goed geformuleerde onderzoeksvragen</a:t>
            </a:r>
            <a:endParaRPr/>
          </a:p>
          <a:p>
            <a:pPr marL="228600" lvl="0" indent="0" algn="l" rtl="0">
              <a:lnSpc>
                <a:spcPct val="100000"/>
              </a:lnSpc>
              <a:spcBef>
                <a:spcPts val="0"/>
              </a:spcBef>
              <a:spcAft>
                <a:spcPts val="0"/>
              </a:spcAft>
              <a:buSzPts val="1400"/>
              <a:buFont typeface="Arial"/>
              <a:buNone/>
            </a:pPr>
            <a:r>
              <a:t/>
            </a:r>
            <a:endParaRPr sz="1100" b="0" i="0" u="none">
              <a:solidFill>
                <a:srgbClr val="404040"/>
              </a:solidFill>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b="0" i="0" u="none">
                <a:solidFill>
                  <a:srgbClr val="404040"/>
                </a:solidFill>
                <a:latin typeface="Arial"/>
                <a:ea typeface="Arial"/>
                <a:cs typeface="Arial"/>
                <a:sym typeface="Arial"/>
              </a:rPr>
              <a:t>Criteria voor sterke vragen:</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Specifiek: gericht op één probleem (bijv. </a:t>
            </a:r>
            <a:r>
              <a:rPr lang="en-US" sz="1100" b="0" i="1">
                <a:solidFill>
                  <a:srgbClr val="404040"/>
                </a:solidFill>
                <a:latin typeface="Arial"/>
                <a:ea typeface="Arial"/>
                <a:cs typeface="Arial"/>
                <a:sym typeface="Arial"/>
              </a:rPr>
              <a:t>"Hoe beïnvloedt peer-feedback het vertrouwen van meisjes in debuggen?" </a:t>
            </a:r>
            <a:r>
              <a:rPr lang="en-US" sz="1100" b="0" i="0">
                <a:solidFill>
                  <a:srgbClr val="404040"/>
                </a:solidFill>
                <a:latin typeface="Arial"/>
                <a:ea typeface="Arial"/>
                <a:cs typeface="Arial"/>
                <a:sym typeface="Arial"/>
              </a:rPr>
              <a:t>vs. vaag </a:t>
            </a:r>
            <a:r>
              <a:rPr lang="en-US" sz="1100" b="0" i="1">
                <a:solidFill>
                  <a:srgbClr val="404040"/>
                </a:solidFill>
                <a:latin typeface="Arial"/>
                <a:ea typeface="Arial"/>
                <a:cs typeface="Arial"/>
                <a:sym typeface="Arial"/>
              </a:rPr>
              <a:t>"Hoe kunnen we codering verbeteren?"</a:t>
            </a:r>
            <a:r>
              <a:rPr lang="en-US" sz="1100" b="0" i="0">
                <a:solidFill>
                  <a:srgbClr val="404040"/>
                </a:solidFill>
                <a:latin typeface="Arial"/>
                <a:ea typeface="Arial"/>
                <a:cs typeface="Arial"/>
                <a:sym typeface="Arial"/>
              </a:rPr>
              <a:t>). </a:t>
            </a:r>
            <a:r>
              <a:rPr lang="en-US" sz="1100" b="0" i="0">
                <a:solidFill>
                  <a:srgbClr val="404040"/>
                </a:solidFill>
                <a:latin typeface="Arial"/>
                <a:ea typeface="Arial"/>
                <a:cs typeface="Arial"/>
                <a:sym typeface="Arial"/>
              </a:rPr>
              <a:t>De vraag moet gericht zijn op een </a:t>
            </a:r>
            <a:r>
              <a:rPr lang="en-US" sz="1100" b="1" i="0">
                <a:solidFill>
                  <a:srgbClr val="404040"/>
                </a:solidFill>
                <a:latin typeface="Arial"/>
                <a:ea typeface="Arial"/>
                <a:cs typeface="Arial"/>
                <a:sym typeface="Arial"/>
              </a:rPr>
              <a:t>enkel, waarneembaar probleem, niet </a:t>
            </a:r>
            <a:r>
              <a:rPr lang="en-US" sz="1100" b="0" i="0">
                <a:solidFill>
                  <a:srgbClr val="404040"/>
                </a:solidFill>
                <a:latin typeface="Arial"/>
                <a:ea typeface="Arial"/>
                <a:cs typeface="Arial"/>
                <a:sym typeface="Arial"/>
              </a:rPr>
              <a:t>op meerdere problemen of brede thema's.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Actiegericht: oplossingen liggen binnen je bereik (bijv. onderwijsstrategieën, geen beleidsveranderingen). De vraag moet gericht zijn op veranderingen </a:t>
            </a:r>
            <a:r>
              <a:rPr lang="en-US" sz="1100" b="1" i="0">
                <a:solidFill>
                  <a:srgbClr val="404040"/>
                </a:solidFill>
                <a:latin typeface="Arial"/>
                <a:ea typeface="Arial"/>
                <a:cs typeface="Arial"/>
                <a:sym typeface="Arial"/>
              </a:rPr>
              <a:t>die je direct </a:t>
            </a:r>
            <a:r>
              <a:rPr lang="en-US" sz="1100" b="0" i="0">
                <a:solidFill>
                  <a:srgbClr val="404040"/>
                </a:solidFill>
                <a:latin typeface="Arial"/>
                <a:ea typeface="Arial"/>
                <a:cs typeface="Arial"/>
                <a:sym typeface="Arial"/>
              </a:rPr>
              <a:t>in je klas </a:t>
            </a:r>
            <a:r>
              <a:rPr lang="en-US" sz="1100" b="1" i="0">
                <a:solidFill>
                  <a:srgbClr val="404040"/>
                </a:solidFill>
                <a:latin typeface="Arial"/>
                <a:ea typeface="Arial"/>
                <a:cs typeface="Arial"/>
                <a:sym typeface="Arial"/>
              </a:rPr>
              <a:t>kunt implementeren </a:t>
            </a:r>
            <a:r>
              <a:rPr lang="en-US" sz="1100" b="0" i="0">
                <a:solidFill>
                  <a:srgbClr val="404040"/>
                </a:solidFill>
                <a:latin typeface="Arial"/>
                <a:ea typeface="Arial"/>
                <a:cs typeface="Arial"/>
                <a:sym typeface="Arial"/>
              </a:rPr>
              <a:t>(bijv. lesmethoden, activiteiten, hulpmiddelen).</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Meetbaar: resultaten kunnen gevolgd worden (bv. deelnamepercentages, quizscores, antwoorden op enquêtes). De vraag moet gekoppeld zijn aan waarneembare resultaten die je kunt kwantificeren of documenteren.</a:t>
            </a:r>
            <a:endParaRPr/>
          </a:p>
          <a:p>
            <a:pPr marL="0" lvl="0" indent="0" algn="l" rtl="0">
              <a:lnSpc>
                <a:spcPct val="100000"/>
              </a:lnSpc>
              <a:spcBef>
                <a:spcPts val="1200"/>
              </a:spcBef>
              <a:spcAft>
                <a:spcPts val="0"/>
              </a:spcAft>
              <a:buSzPts val="1400"/>
              <a:buNone/>
            </a:pPr>
            <a:r>
              <a:t/>
            </a:r>
            <a:endParaRPr sz="1100">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a:latin typeface="Arial"/>
                <a:ea typeface="Arial"/>
                <a:cs typeface="Arial"/>
                <a:sym typeface="Arial"/>
              </a:rPr>
              <a:t>Bijvoorbeeld: </a:t>
            </a:r>
            <a:r>
              <a:rPr lang="en-US" sz="1100" b="0" i="1">
                <a:solidFill>
                  <a:srgbClr val="404040"/>
                </a:solidFill>
                <a:latin typeface="Arial"/>
                <a:ea typeface="Arial"/>
                <a:cs typeface="Arial"/>
                <a:sym typeface="Arial"/>
              </a:rPr>
              <a:t>eerste ontwerp:</a:t>
            </a:r>
            <a:r>
              <a:rPr lang="en-US" sz="1100" b="0" i="0">
                <a:solidFill>
                  <a:srgbClr val="404040"/>
                </a:solidFill>
                <a:latin typeface="Arial"/>
                <a:ea typeface="Arial"/>
                <a:cs typeface="Arial"/>
                <a:sym typeface="Arial"/>
              </a:rPr>
              <a:t> "Waarom vermijden meisjes robotica?" </a:t>
            </a:r>
            <a:r>
              <a:rPr lang="en-US" sz="1100" b="0" i="0">
                <a:solidFill>
                  <a:srgbClr val="404040"/>
                </a:solidFill>
                <a:latin typeface="Arial"/>
                <a:ea typeface="Arial"/>
                <a:cs typeface="Arial"/>
                <a:sym typeface="Arial"/>
              </a:rPr>
              <a:t>🡺 </a:t>
            </a:r>
            <a:r>
              <a:rPr lang="en-US" sz="1100" b="0" i="1">
                <a:solidFill>
                  <a:srgbClr val="404040"/>
                </a:solidFill>
                <a:latin typeface="Arial"/>
                <a:ea typeface="Arial"/>
                <a:cs typeface="Arial"/>
                <a:sym typeface="Arial"/>
              </a:rPr>
              <a:t>verfijnd:</a:t>
            </a:r>
            <a:r>
              <a:rPr lang="en-US" sz="1100" b="0" i="0">
                <a:solidFill>
                  <a:srgbClr val="404040"/>
                </a:solidFill>
                <a:latin typeface="Arial"/>
                <a:ea typeface="Arial"/>
                <a:cs typeface="Arial"/>
                <a:sym typeface="Arial"/>
              </a:rPr>
              <a:t> "Hoe kan ik robotica groepsrollen herontwerpen om de leiderschapsparticipatie van meisjes te vergroten?"</a:t>
            </a:r>
            <a:endParaRPr/>
          </a:p>
          <a:p>
            <a:pPr marL="228600" lvl="0" indent="0" algn="l" rtl="0">
              <a:lnSpc>
                <a:spcPct val="100000"/>
              </a:lnSpc>
              <a:spcBef>
                <a:spcPts val="0"/>
              </a:spcBef>
              <a:spcAft>
                <a:spcPts val="0"/>
              </a:spcAft>
              <a:buSzPts val="1400"/>
              <a:buFont typeface="Arial"/>
              <a:buNone/>
            </a:pPr>
            <a:r>
              <a:t/>
            </a:r>
            <a:endParaRPr sz="1100" b="0" i="0">
              <a:solidFill>
                <a:srgbClr val="404040"/>
              </a:solidFill>
              <a:latin typeface="Arial"/>
              <a:ea typeface="Arial"/>
              <a:cs typeface="Arial"/>
              <a:sym typeface="Arial"/>
            </a:endParaRPr>
          </a:p>
          <a:p>
            <a:pPr marL="400050" lvl="0" indent="-17145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Verbinding tussen geïdentificeerde uitdagingen en het ontwerp van interventies</a:t>
            </a:r>
            <a:endParaRPr/>
          </a:p>
          <a:p>
            <a:pPr marL="228600" lvl="0" indent="0" algn="l" rtl="0">
              <a:lnSpc>
                <a:spcPct val="100000"/>
              </a:lnSpc>
              <a:spcBef>
                <a:spcPts val="0"/>
              </a:spcBef>
              <a:spcAft>
                <a:spcPts val="0"/>
              </a:spcAft>
              <a:buSzPts val="1400"/>
              <a:buFont typeface="Calibri"/>
              <a:buNone/>
            </a:pPr>
            <a:r>
              <a:t/>
            </a:r>
            <a:endParaRPr sz="1100" b="1"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0" i="0">
                <a:solidFill>
                  <a:srgbClr val="404040"/>
                </a:solidFill>
                <a:latin typeface="Arial"/>
                <a:ea typeface="Arial"/>
                <a:cs typeface="Arial"/>
                <a:sym typeface="Arial"/>
              </a:rPr>
              <a:t>Je onderzoeksvraag </a:t>
            </a:r>
            <a:r>
              <a:rPr lang="en-US" sz="1100" b="0" i="1">
                <a:solidFill>
                  <a:srgbClr val="404040"/>
                </a:solidFill>
                <a:latin typeface="Arial"/>
                <a:ea typeface="Arial"/>
                <a:cs typeface="Arial"/>
                <a:sym typeface="Arial"/>
              </a:rPr>
              <a:t>geeft direct vorm aan </a:t>
            </a:r>
            <a:r>
              <a:rPr lang="en-US" sz="1100" b="0" i="0">
                <a:solidFill>
                  <a:srgbClr val="404040"/>
                </a:solidFill>
                <a:latin typeface="Arial"/>
                <a:ea typeface="Arial"/>
                <a:cs typeface="Arial"/>
                <a:sym typeface="Arial"/>
              </a:rPr>
              <a:t>je interventie! Nu we de uitdagingen hebben geïdentificeerd en de vragen hebben geformuleerd, gaan we gerichte interventies ontwerpen om samen oplossingen te testen! Dit is de focus van die tweede Unit waarin we de nadruk zullen leggen op de </a:t>
            </a:r>
            <a:r>
              <a:rPr lang="en-US" sz="1100" b="0" i="1">
                <a:solidFill>
                  <a:srgbClr val="404040"/>
                </a:solidFill>
                <a:latin typeface="Arial"/>
                <a:ea typeface="Arial"/>
                <a:cs typeface="Arial"/>
                <a:sym typeface="Arial"/>
              </a:rPr>
              <a:t>Plan </a:t>
            </a:r>
            <a:r>
              <a:rPr lang="en-US" sz="1100" b="0" i="0">
                <a:solidFill>
                  <a:srgbClr val="404040"/>
                </a:solidFill>
                <a:latin typeface="Arial"/>
                <a:ea typeface="Arial"/>
                <a:cs typeface="Arial"/>
                <a:sym typeface="Arial"/>
              </a:rPr>
              <a:t>en </a:t>
            </a:r>
            <a:r>
              <a:rPr lang="en-US" sz="1100" b="0" i="1">
                <a:solidFill>
                  <a:srgbClr val="404040"/>
                </a:solidFill>
                <a:latin typeface="Arial"/>
                <a:ea typeface="Arial"/>
                <a:cs typeface="Arial"/>
                <a:sym typeface="Arial"/>
              </a:rPr>
              <a:t>Act </a:t>
            </a:r>
            <a:r>
              <a:rPr lang="en-US" sz="1100" b="0" i="0">
                <a:solidFill>
                  <a:srgbClr val="404040"/>
                </a:solidFill>
                <a:latin typeface="Arial"/>
                <a:ea typeface="Arial"/>
                <a:cs typeface="Arial"/>
                <a:sym typeface="Arial"/>
              </a:rPr>
              <a:t>fases!</a:t>
            </a:r>
            <a:endParaRPr/>
          </a:p>
          <a:p>
            <a:pPr marL="457200" marR="0" lvl="0" indent="-228600" algn="l" rtl="0">
              <a:lnSpc>
                <a:spcPct val="100000"/>
              </a:lnSpc>
              <a:spcBef>
                <a:spcPts val="0"/>
              </a:spcBef>
              <a:spcAft>
                <a:spcPts val="0"/>
              </a:spcAft>
              <a:buClr>
                <a:srgbClr val="000000"/>
              </a:buClr>
              <a:buSzPts val="1400"/>
              <a:buFont typeface="Arial"/>
              <a:buNone/>
            </a:pPr>
            <a:br>
              <a:rPr lang="en-US" sz="1100" b="0" i="0">
                <a:solidFill>
                  <a:srgbClr val="404040"/>
                </a:solidFill>
                <a:latin typeface="Arial"/>
                <a:ea typeface="Arial"/>
                <a:cs typeface="Arial"/>
                <a:sym typeface="Arial"/>
              </a:rPr>
            </a:br>
            <a:endParaRPr sz="1100" b="0" i="0">
              <a:solidFill>
                <a:srgbClr val="404040"/>
              </a:solidFill>
              <a:latin typeface="Arial"/>
              <a:ea typeface="Arial"/>
              <a:cs typeface="Arial"/>
              <a:sym typeface="Arial"/>
            </a:endParaRPr>
          </a:p>
          <a:p>
            <a:pPr marL="0" lvl="0" indent="0" algn="l" rtl="0">
              <a:lnSpc>
                <a:spcPct val="100000"/>
              </a:lnSpc>
              <a:spcBef>
                <a:spcPts val="1200"/>
              </a:spcBef>
              <a:spcAft>
                <a:spcPts val="0"/>
              </a:spcAft>
              <a:buSzPts val="1400"/>
              <a:buNone/>
            </a:pPr>
            <a:r>
              <a:t/>
            </a:r>
            <a:endParaRPr sz="1100">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t/>
            </a:r>
            <a:endParaRPr sz="1100">
              <a:latin typeface="Arial"/>
              <a:ea typeface="Arial"/>
              <a:cs typeface="Arial"/>
              <a:sym typeface="Arial"/>
            </a:endParaRPr>
          </a:p>
          <a:p>
            <a:pPr marL="0" lvl="0" indent="0" algn="l" rtl="0">
              <a:lnSpc>
                <a:spcPct val="100000"/>
              </a:lnSpc>
              <a:spcBef>
                <a:spcPts val="1200"/>
              </a:spcBef>
              <a:spcAft>
                <a:spcPts val="0"/>
              </a:spcAft>
              <a:buSzPts val="1400"/>
              <a:buNone/>
            </a:pPr>
            <a:r>
              <a:t/>
            </a:r>
            <a:endParaRPr sz="1100">
              <a:latin typeface="Arial"/>
              <a:ea typeface="Arial"/>
              <a:cs typeface="Arial"/>
              <a:sym typeface="Arial"/>
            </a:endParaRPr>
          </a:p>
          <a:p>
            <a:pPr marL="0" lvl="0" indent="0" algn="l" rtl="0">
              <a:lnSpc>
                <a:spcPct val="100000"/>
              </a:lnSpc>
              <a:spcBef>
                <a:spcPts val="1200"/>
              </a:spcBef>
              <a:spcAft>
                <a:spcPts val="0"/>
              </a:spcAft>
              <a:buSzPts val="1400"/>
              <a:buNone/>
            </a:pPr>
            <a:r>
              <a:t/>
            </a:r>
            <a:endParaRPr sz="1100">
              <a:latin typeface="Arial"/>
              <a:ea typeface="Arial"/>
              <a:cs typeface="Arial"/>
              <a:sym typeface="Arial"/>
            </a:endParaRPr>
          </a:p>
        </p:txBody>
      </p:sp>
      <p:sp>
        <p:nvSpPr>
          <p:cNvPr id="136" name="Google Shape;136;p2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46" name="Shape 146"/>
        <p:cNvGrpSpPr/>
        <p:nvPr/>
      </p:nvGrpSpPr>
      <p:grpSpPr>
        <a:xfrm>
          <a:off x="0" y="0"/>
          <a:ext cx="0" cy="0"/>
          <a:chOff x="0" y="0"/>
          <a:chExt cx="0" cy="0"/>
        </a:xfrm>
      </p:grpSpPr>
      <p:sp>
        <p:nvSpPr>
          <p:cNvPr id="147" name="Google Shape;147;g343c85d3a64_0_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i="1"/>
              <a:t>Met deze dia kun je gezamenlijk actieonderzoek definiëren.</a:t>
            </a:r>
            <a:endParaRPr/>
          </a:p>
          <a:p>
            <a:pPr marL="0" lvl="0" indent="0" algn="l" rtl="0">
              <a:lnSpc>
                <a:spcPct val="100000"/>
              </a:lnSpc>
              <a:spcBef>
                <a:spcPts val="1200"/>
              </a:spcBef>
              <a:spcAft>
                <a:spcPts val="0"/>
              </a:spcAft>
              <a:buSzPts val="1400"/>
              <a:buNone/>
            </a:pPr>
            <a:r>
              <a:rPr lang="en-US"/>
              <a:t>Collaboratief actieonderzoek is: "Een participatief proces waarbij docenten samenwerken om gedeelde problemen te onderzoeken, oplossingen te implementeren en de impact te beoordelen.</a:t>
            </a:r>
            <a:endParaRPr/>
          </a:p>
          <a:p>
            <a:pPr marL="0" lvl="0" indent="0" algn="l" rtl="0">
              <a:lnSpc>
                <a:spcPct val="100000"/>
              </a:lnSpc>
              <a:spcBef>
                <a:spcPts val="1200"/>
              </a:spcBef>
              <a:spcAft>
                <a:spcPts val="0"/>
              </a:spcAft>
              <a:buSzPts val="1400"/>
              <a:buNone/>
            </a:pPr>
            <a:r>
              <a:rPr lang="en-US"/>
              <a:t>In tegenstelling tot solo-onderzoek is dit een teaminspanning - je werkt samen met collega's om problemen aan te pakken die voor jullie allemaal van belang zijn. Zie het als een professionele leergemeenschap met een focus op het testen van echte oplossingen voor de klas."</a:t>
            </a:r>
            <a:endParaRPr i="1"/>
          </a:p>
          <a:p>
            <a:pPr marL="457200" marR="0" lvl="0" indent="-228600" algn="l" rtl="0">
              <a:lnSpc>
                <a:spcPct val="100000"/>
              </a:lnSpc>
              <a:spcBef>
                <a:spcPts val="0"/>
              </a:spcBef>
              <a:spcAft>
                <a:spcPts val="0"/>
              </a:spcAft>
              <a:buClr>
                <a:srgbClr val="000000"/>
              </a:buClr>
              <a:buSzPts val="1400"/>
              <a:buFont typeface="Arial"/>
              <a:buNone/>
            </a:pPr>
            <a:r>
              <a:t/>
            </a:r>
            <a:endParaRPr u="sng"/>
          </a:p>
          <a:p>
            <a:pPr marL="457200" marR="0" lvl="0" indent="-228600" algn="l" rtl="0">
              <a:lnSpc>
                <a:spcPct val="100000"/>
              </a:lnSpc>
              <a:spcBef>
                <a:spcPts val="0"/>
              </a:spcBef>
              <a:spcAft>
                <a:spcPts val="0"/>
              </a:spcAft>
              <a:buClr>
                <a:srgbClr val="000000"/>
              </a:buClr>
              <a:buSzPts val="1400"/>
              <a:buFont typeface="Arial"/>
              <a:buNone/>
            </a:pPr>
            <a:r>
              <a:rPr lang="en-US" sz="1200" u="sng"/>
              <a:t>Voordelen:  </a:t>
            </a:r>
            <a:endParaRPr/>
          </a:p>
          <a:p>
            <a:pPr marL="342900" lvl="0" indent="-342900" algn="l" rtl="0">
              <a:lnSpc>
                <a:spcPct val="100000"/>
              </a:lnSpc>
              <a:spcBef>
                <a:spcPts val="0"/>
              </a:spcBef>
              <a:spcAft>
                <a:spcPts val="0"/>
              </a:spcAft>
              <a:buClr>
                <a:schemeClr val="dk1"/>
              </a:buClr>
              <a:buSzPts val="1400"/>
              <a:buFont typeface="Arial"/>
              <a:buChar char="•"/>
            </a:pPr>
            <a:r>
              <a:rPr lang="en-US" sz="1200" b="1"/>
              <a:t>Gedeelde expertise en verschillende perspectieven </a:t>
            </a:r>
            <a:r>
              <a:rPr lang="en-US" sz="1200" i="0"/>
              <a:t>🡺 </a:t>
            </a:r>
            <a:r>
              <a:rPr lang="en-US" i="1"/>
              <a:t>Samenwerking verandert individuele blinde vlekken in collectieve inzichten.</a:t>
            </a:r>
            <a:endParaRPr sz="1200" i="1"/>
          </a:p>
          <a:p>
            <a:pPr marL="342900" lvl="0" indent="-342900" algn="l" rtl="0">
              <a:lnSpc>
                <a:spcPct val="100000"/>
              </a:lnSpc>
              <a:spcBef>
                <a:spcPts val="0"/>
              </a:spcBef>
              <a:spcAft>
                <a:spcPts val="0"/>
              </a:spcAft>
              <a:buClr>
                <a:schemeClr val="dk1"/>
              </a:buClr>
              <a:buSzPts val="1400"/>
              <a:buFont typeface="Calibri"/>
              <a:buChar char="•"/>
            </a:pPr>
            <a:r>
              <a:rPr lang="en-US"/>
              <a:t>Elke leerkracht brengt specifieke vaardigheden in, zoals technologische expertise, sterk klassenmanagement of cultureel inzicht. Door vakoverstijgend samen te werken kunnen teams onderliggende problemen sneller identificeren.</a:t>
            </a:r>
            <a:endParaRPr sz="1200"/>
          </a:p>
          <a:p>
            <a:pPr marL="342900" lvl="0" indent="-342900" algn="l" rtl="0">
              <a:lnSpc>
                <a:spcPct val="100000"/>
              </a:lnSpc>
              <a:spcBef>
                <a:spcPts val="0"/>
              </a:spcBef>
              <a:spcAft>
                <a:spcPts val="0"/>
              </a:spcAft>
              <a:buClr>
                <a:schemeClr val="dk1"/>
              </a:buClr>
              <a:buSzPts val="1400"/>
              <a:buFont typeface="Arial"/>
              <a:buChar char="•"/>
            </a:pPr>
            <a:r>
              <a:rPr lang="en-US" sz="1200" b="1"/>
              <a:t>Meer robuuste gegevens 🡺 </a:t>
            </a:r>
            <a:r>
              <a:rPr lang="en-US" sz="1200" i="1"/>
              <a:t>Meerdere klaslokalen = sterker bewijs</a:t>
            </a:r>
            <a:endParaRPr sz="1200" i="1"/>
          </a:p>
          <a:p>
            <a:pPr marL="457200" lvl="1" indent="0" algn="l" rtl="0">
              <a:lnSpc>
                <a:spcPct val="100000"/>
              </a:lnSpc>
              <a:spcBef>
                <a:spcPts val="0"/>
              </a:spcBef>
              <a:spcAft>
                <a:spcPts val="0"/>
              </a:spcAft>
              <a:buSzPts val="1400"/>
              <a:buFont typeface="Arial"/>
              <a:buNone/>
            </a:pPr>
            <a:r>
              <a:rPr lang="en-US" sz="1200" i="0"/>
              <a:t>Door er een gezamenlijk onderzoek van te maken</a:t>
            </a:r>
            <a:r>
              <a:rPr lang="en-US"/>
              <a:t>, voorkom je dat je conclusies trekt op basis van beperkte gegevens (het succes van één klas is misschien niet representatief).</a:t>
            </a:r>
            <a:br>
              <a:rPr lang="en-US"/>
            </a:br>
            <a:r>
              <a:rPr lang="en-US"/>
              <a:t>Laat trends zien bij verschillende groepen leerlingen</a:t>
            </a:r>
            <a:endParaRPr sz="1200" b="1" i="0"/>
          </a:p>
          <a:p>
            <a:pPr marL="342900" lvl="0" indent="-342900" algn="l" rtl="0">
              <a:lnSpc>
                <a:spcPct val="100000"/>
              </a:lnSpc>
              <a:spcBef>
                <a:spcPts val="0"/>
              </a:spcBef>
              <a:spcAft>
                <a:spcPts val="0"/>
              </a:spcAft>
              <a:buClr>
                <a:schemeClr val="dk1"/>
              </a:buClr>
              <a:buSzPts val="1400"/>
              <a:buFont typeface="Arial"/>
              <a:buChar char="•"/>
            </a:pPr>
            <a:r>
              <a:rPr lang="en-US" sz="1200" b="1"/>
              <a:t>Duurzame verbeteringen 🡺 </a:t>
            </a:r>
            <a:r>
              <a:rPr lang="en-US" sz="1200" i="1"/>
              <a:t>Collectieve actie creëert institutionele verandering. </a:t>
            </a:r>
            <a:endParaRPr/>
          </a:p>
          <a:p>
            <a:pPr marL="457200" lvl="1" indent="0" algn="l" rtl="0">
              <a:lnSpc>
                <a:spcPct val="100000"/>
              </a:lnSpc>
              <a:spcBef>
                <a:spcPts val="0"/>
              </a:spcBef>
              <a:spcAft>
                <a:spcPts val="0"/>
              </a:spcAft>
              <a:buSzPts val="1400"/>
              <a:buFont typeface="Arial"/>
              <a:buNone/>
            </a:pPr>
            <a:r>
              <a:rPr lang="en-US"/>
              <a:t>Als leerkrachten samen verantwoordelijk zijn voor initiatieven, zijn ze meer betrokken en geëngageerd - waardoor professionele ontwikkeling zinvoller aanvoelt en minder als een voorbijgaande trend. Scholen die samenwerking tussen leerkrachten bevorderen, hebben vaak een hoger percentage leerkrachten dat blijft (Hargreaves, 2019).</a:t>
            </a:r>
            <a:endParaRPr sz="1200" b="1"/>
          </a:p>
          <a:p>
            <a:pPr marL="342900" lvl="0" indent="-254000" algn="l" rtl="0">
              <a:lnSpc>
                <a:spcPct val="100000"/>
              </a:lnSpc>
              <a:spcBef>
                <a:spcPts val="0"/>
              </a:spcBef>
              <a:spcAft>
                <a:spcPts val="0"/>
              </a:spcAft>
              <a:buSzPts val="1400"/>
              <a:buFont typeface="Arial"/>
              <a:buNone/>
            </a:pPr>
            <a:r>
              <a:t/>
            </a:r>
            <a:endParaRPr sz="1200" b="1"/>
          </a:p>
          <a:p>
            <a:pPr marL="342900" lvl="0" indent="-342900" algn="l" rtl="0">
              <a:lnSpc>
                <a:spcPct val="100000"/>
              </a:lnSpc>
              <a:spcBef>
                <a:spcPts val="0"/>
              </a:spcBef>
              <a:spcAft>
                <a:spcPts val="0"/>
              </a:spcAft>
              <a:buClr>
                <a:schemeClr val="dk1"/>
              </a:buClr>
              <a:buSzPts val="1400"/>
              <a:buFont typeface="Arial"/>
              <a:buChar char="•"/>
            </a:pPr>
            <a:r>
              <a:rPr lang="en-US" sz="1200" b="1"/>
              <a:t>Professionele leergemeenschap 🡺 </a:t>
            </a:r>
            <a:r>
              <a:rPr lang="en-US" sz="1200" i="1"/>
              <a:t>Van 'mijn klaslokaal' naar 'onze gedeelde leerruimte'. </a:t>
            </a:r>
            <a:r>
              <a:rPr lang="en-US"/>
              <a:t>PLC's vergroten het vertrouwen van leerkrachten in hun capaciteiten (Vescio et al., 2008).</a:t>
            </a:r>
            <a:br>
              <a:rPr lang="en-US"/>
            </a:br>
            <a:r>
              <a:rPr lang="en-US"/>
              <a:t>Ze bevorderen een samenwerkingscultuur die gericht is op collectieve groei in plaats van individuele correctie.</a:t>
            </a:r>
            <a:endParaRPr/>
          </a:p>
          <a:p>
            <a:pPr marL="0" lvl="0" indent="0" algn="l" rtl="0">
              <a:lnSpc>
                <a:spcPct val="100000"/>
              </a:lnSpc>
              <a:spcBef>
                <a:spcPts val="0"/>
              </a:spcBef>
              <a:spcAft>
                <a:spcPts val="0"/>
              </a:spcAft>
              <a:buSzPts val="1400"/>
              <a:buFont typeface="Arial"/>
              <a:buNone/>
            </a:pPr>
            <a:r>
              <a:t/>
            </a:r>
            <a:endParaRPr b="1" i="1"/>
          </a:p>
          <a:p>
            <a:pPr marL="0" marR="0" lvl="0" indent="0" algn="l" rtl="0">
              <a:lnSpc>
                <a:spcPct val="100000"/>
              </a:lnSpc>
              <a:spcBef>
                <a:spcPts val="0"/>
              </a:spcBef>
              <a:spcAft>
                <a:spcPts val="0"/>
              </a:spcAft>
              <a:buClr>
                <a:srgbClr val="000000"/>
              </a:buClr>
              <a:buSzPts val="1400"/>
              <a:buFont typeface="Arial"/>
              <a:buNone/>
            </a:pPr>
            <a:r>
              <a:rPr lang="en-US" b="1" i="1"/>
              <a:t>Reflectie: </a:t>
            </a:r>
            <a:r>
              <a:rPr lang="en-US" i="1"/>
              <a:t>Heb je ooit een onderwijsprobleem opgelost door te brainstormen met een of meer collega's? Willen sommigen van jullie hun ervaringen delen?</a:t>
            </a:r>
            <a:endParaRPr/>
          </a:p>
          <a:p>
            <a:pPr marL="0" lvl="0" indent="0" algn="l" rtl="0">
              <a:lnSpc>
                <a:spcPct val="100000"/>
              </a:lnSpc>
              <a:spcBef>
                <a:spcPts val="0"/>
              </a:spcBef>
              <a:spcAft>
                <a:spcPts val="0"/>
              </a:spcAft>
              <a:buSzPts val="1400"/>
              <a:buFont typeface="Arial"/>
              <a:buNone/>
            </a:pPr>
            <a:r>
              <a:t/>
            </a:r>
            <a:endParaRPr i="1"/>
          </a:p>
          <a:p>
            <a:pPr marL="0" lvl="0" indent="0" algn="l" rtl="0">
              <a:lnSpc>
                <a:spcPct val="100000"/>
              </a:lnSpc>
              <a:spcBef>
                <a:spcPts val="0"/>
              </a:spcBef>
              <a:spcAft>
                <a:spcPts val="0"/>
              </a:spcAft>
              <a:buSzPts val="1400"/>
              <a:buFont typeface="Arial"/>
              <a:buNone/>
            </a:pPr>
            <a:r>
              <a:rPr lang="en-US" sz="1200" b="1" i="1"/>
              <a:t>Optioneel - Interactief element</a:t>
            </a:r>
            <a:r>
              <a:rPr lang="en-US" sz="1200" i="1"/>
              <a:t>:</a:t>
            </a:r>
            <a:endParaRPr sz="1200" i="1"/>
          </a:p>
          <a:p>
            <a:pPr marL="0" lvl="0" indent="0" algn="l" rtl="0">
              <a:lnSpc>
                <a:spcPct val="100000"/>
              </a:lnSpc>
              <a:spcBef>
                <a:spcPts val="0"/>
              </a:spcBef>
              <a:spcAft>
                <a:spcPts val="0"/>
              </a:spcAft>
              <a:buSzPts val="1000"/>
              <a:buFont typeface="Noto Sans Symbols"/>
              <a:buNone/>
            </a:pPr>
            <a:r>
              <a:rPr lang="en-US" sz="1200"/>
              <a:t>Poll (via Mentimeter of sticky notes): </a:t>
            </a:r>
            <a:r>
              <a:rPr lang="en-US" sz="1200" i="1"/>
              <a:t>"Welk voordeel resoneert het meest met jou? Waarom?"</a:t>
            </a:r>
            <a:endParaRPr sz="1200"/>
          </a:p>
          <a:p>
            <a:pPr marL="0" lvl="0" indent="0" algn="l" rtl="0">
              <a:lnSpc>
                <a:spcPct val="100000"/>
              </a:lnSpc>
              <a:spcBef>
                <a:spcPts val="0"/>
              </a:spcBef>
              <a:spcAft>
                <a:spcPts val="0"/>
              </a:spcAft>
              <a:buSzPts val="1400"/>
              <a:buFont typeface="Arial"/>
              <a:buNone/>
            </a:pPr>
            <a:r>
              <a:t/>
            </a:r>
            <a:endParaRPr b="0" i="1">
              <a:solidFill>
                <a:srgbClr val="1D1D1B"/>
              </a:solidFill>
              <a:latin typeface="Arial"/>
              <a:ea typeface="Arial"/>
              <a:cs typeface="Arial"/>
              <a:sym typeface="Arial"/>
            </a:endParaRPr>
          </a:p>
        </p:txBody>
      </p:sp>
      <p:sp>
        <p:nvSpPr>
          <p:cNvPr id="148" name="Google Shape;148;g343c85d3a64_0_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5" name="Shape 155"/>
        <p:cNvGrpSpPr/>
        <p:nvPr/>
      </p:nvGrpSpPr>
      <p:grpSpPr>
        <a:xfrm>
          <a:off x="0" y="0"/>
          <a:ext cx="0" cy="0"/>
          <a:chOff x="0" y="0"/>
          <a:chExt cx="0" cy="0"/>
        </a:xfrm>
      </p:grpSpPr>
      <p:sp>
        <p:nvSpPr>
          <p:cNvPr id="156" name="Google Shape;156;p2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Deze dia gaat over een 15 minuten durende activiteit in een kleine groep om verschillende perspectieven te benutten voor actieonderzoeksvragen. </a:t>
            </a:r>
            <a:endParaRPr b="1"/>
          </a:p>
          <a:p>
            <a:pPr marL="0" lvl="0" indent="0" algn="l" rtl="0">
              <a:lnSpc>
                <a:spcPct val="100000"/>
              </a:lnSpc>
              <a:spcBef>
                <a:spcPts val="2000"/>
              </a:spcBef>
              <a:spcAft>
                <a:spcPts val="0"/>
              </a:spcAft>
              <a:buClr>
                <a:schemeClr val="dk1"/>
              </a:buClr>
              <a:buSzPts val="1100"/>
              <a:buFont typeface="Arial"/>
              <a:buNone/>
            </a:pPr>
            <a:r>
              <a:rPr lang="en-US" b="1"/>
              <a:t>Activiteit #1 Challenge Swap gezamenlijke brainstorm</a:t>
            </a:r>
            <a:endParaRPr/>
          </a:p>
          <a:p>
            <a:pPr marL="0" lvl="0" indent="0" algn="l" rtl="0">
              <a:lnSpc>
                <a:spcPct val="100000"/>
              </a:lnSpc>
              <a:spcBef>
                <a:spcPts val="2000"/>
              </a:spcBef>
              <a:spcAft>
                <a:spcPts val="0"/>
              </a:spcAft>
              <a:buClr>
                <a:schemeClr val="dk1"/>
              </a:buClr>
              <a:buSzPts val="1100"/>
              <a:buFont typeface="Arial"/>
              <a:buNone/>
            </a:pPr>
            <a:r>
              <a:rPr lang="en-US"/>
              <a:t>- Opzetten: Nodig leerlingen uit om te denken </a:t>
            </a:r>
            <a:r>
              <a:rPr lang="en-US" i="0">
                <a:solidFill>
                  <a:srgbClr val="404040"/>
                </a:solidFill>
              </a:rPr>
              <a:t>aan een hardnekkige uitdaging in hun informaticaleslokaal met betrekking tot genderintegratie of betrokkenheid. Ze schrijven het op een sticky note in deze vorm:</a:t>
            </a:r>
            <a:endParaRPr i="0">
              <a:solidFill>
                <a:srgbClr val="404040"/>
              </a:solidFill>
            </a:endParaRPr>
          </a:p>
          <a:p>
            <a:pPr marL="0" lvl="0" indent="0" algn="l" rtl="0">
              <a:lnSpc>
                <a:spcPct val="100000"/>
              </a:lnSpc>
              <a:spcBef>
                <a:spcPts val="2000"/>
              </a:spcBef>
              <a:spcAft>
                <a:spcPts val="0"/>
              </a:spcAft>
              <a:buClr>
                <a:schemeClr val="dk1"/>
              </a:buClr>
              <a:buSzPts val="1100"/>
              <a:buFont typeface="Arial"/>
              <a:buNone/>
            </a:pPr>
            <a:r>
              <a:rPr lang="en-US" b="1" i="0">
                <a:solidFill>
                  <a:srgbClr val="404040"/>
                </a:solidFill>
              </a:rPr>
              <a:t>[studentengroep] + [gedrag/vaardigheidskloof] + [context].</a:t>
            </a:r>
            <a:r>
              <a:rPr lang="en-US" i="0">
                <a:solidFill>
                  <a:srgbClr val="404040"/>
                </a:solidFill>
              </a:rPr>
              <a:t>  🡺 Bijvoorbeeld: 'Meisjes + vermijden debugging taken + tijdens zelfstandig coderen'.</a:t>
            </a:r>
            <a:endParaRPr i="0">
              <a:solidFill>
                <a:srgbClr val="404040"/>
              </a:solidFill>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Ronde 1: Maak groepjes van 3. Leraar A deelt hun uitdaging met de twee andere collega's. Elke groep krijgt de volgende taak: </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Stel verduidelijkende vragen om de hoofdoorzaken te achterhalen (bijv. 'Denk je dat het vertrouwen, interesse of de dynamiek van klasgenoten is?').</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 Brainstorm invalshoeken waar de leerkracht misschien niet aan gedacht heeft (bijvoorbeeld: "Kan de debug-interface intimiderend aanvoelen?" of "Heb je peer debugging-paren geprobeerd?").</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Ronde 2 en 3: herhalen voor leerkrachten B en C</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Verfijning: leerlingen herzien hun oorspronkelijke uitdaging op basis van de feedback van de groep en maken daarbij gebruik van de checklist: </a:t>
            </a:r>
            <a:r>
              <a:rPr lang="en-US" i="1">
                <a:solidFill>
                  <a:srgbClr val="404040"/>
                </a:solidFill>
              </a:rPr>
              <a:t>specifiek, uitvoerbaar, meetbaar.</a:t>
            </a:r>
            <a:endParaRPr i="0"/>
          </a:p>
          <a:p>
            <a:pPr marL="0" lvl="0" indent="0" algn="l" rtl="0">
              <a:lnSpc>
                <a:spcPct val="100000"/>
              </a:lnSpc>
              <a:spcBef>
                <a:spcPts val="2000"/>
              </a:spcBef>
              <a:spcAft>
                <a:spcPts val="1000"/>
              </a:spcAft>
              <a:buClr>
                <a:schemeClr val="dk1"/>
              </a:buClr>
              <a:buSzPts val="1100"/>
              <a:buFont typeface="Arial"/>
              <a:buNone/>
            </a:pPr>
            <a:r>
              <a:t/>
            </a:r>
            <a:endParaRPr/>
          </a:p>
        </p:txBody>
      </p:sp>
      <p:sp>
        <p:nvSpPr>
          <p:cNvPr id="157" name="Google Shape;157;p2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5" name="Shape 165"/>
        <p:cNvGrpSpPr/>
        <p:nvPr/>
      </p:nvGrpSpPr>
      <p:grpSpPr>
        <a:xfrm>
          <a:off x="0" y="0"/>
          <a:ext cx="0" cy="0"/>
          <a:chOff x="0" y="0"/>
          <a:chExt cx="0" cy="0"/>
        </a:xfrm>
      </p:grpSpPr>
      <p:sp>
        <p:nvSpPr>
          <p:cNvPr id="166" name="Google Shape;166;g343c85d3a64_0_29: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Deze dia dient om leerlingen kennis te laten maken met de belangrijkste principes voor effectieve Action research interventies.</a:t>
            </a:r>
            <a:endParaRPr/>
          </a:p>
          <a:p>
            <a:pPr marL="0" lvl="0" indent="0" algn="l" rtl="0">
              <a:lnSpc>
                <a:spcPct val="100000"/>
              </a:lnSpc>
              <a:spcBef>
                <a:spcPts val="2000"/>
              </a:spcBef>
              <a:spcAft>
                <a:spcPts val="0"/>
              </a:spcAft>
              <a:buClr>
                <a:schemeClr val="dk1"/>
              </a:buClr>
              <a:buSzPts val="1100"/>
              <a:buFont typeface="Arial"/>
              <a:buNone/>
            </a:pPr>
            <a:r>
              <a:rPr lang="en-US" b="1"/>
              <a:t>1 - Afgestemd op informaticadoelen</a:t>
            </a:r>
            <a:r>
              <a:rPr lang="en-US"/>
              <a:t>: Interventies moeten gericht zijn op kerncompetenties op het gebied van informatica (bijv. algoritmen, gegevensstructuren, debuggen) en tegelijkertijd betrokkenheid/gelijkwaardigheidsproblemen oplossen.</a:t>
            </a:r>
            <a:endParaRPr/>
          </a:p>
          <a:p>
            <a:pPr marL="0" lvl="0" indent="0" algn="l" rtl="0">
              <a:lnSpc>
                <a:spcPct val="100000"/>
              </a:lnSpc>
              <a:spcBef>
                <a:spcPts val="2000"/>
              </a:spcBef>
              <a:spcAft>
                <a:spcPts val="0"/>
              </a:spcAft>
              <a:buClr>
                <a:schemeClr val="dk1"/>
              </a:buClr>
              <a:buSzPts val="1100"/>
              <a:buFont typeface="Arial"/>
              <a:buNone/>
            </a:pPr>
            <a:r>
              <a:rPr lang="en-US" i="1"/>
              <a:t>Waarom?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Vermijdt oppervlakkige oplossingen (bijv. coderen "leuk" maken zonder vaardigheden te ontwikkelen).</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Zorgt ervoor dat leerlingen overdraagbare vaardigheden verwerven voor toekomstig leren van CS.</a:t>
            </a:r>
            <a:endParaRPr i="1"/>
          </a:p>
          <a:p>
            <a:pPr marL="0" lvl="0" indent="0" algn="l" rtl="0">
              <a:lnSpc>
                <a:spcPct val="100000"/>
              </a:lnSpc>
              <a:spcBef>
                <a:spcPts val="2000"/>
              </a:spcBef>
              <a:spcAft>
                <a:spcPts val="0"/>
              </a:spcAft>
              <a:buClr>
                <a:schemeClr val="dk1"/>
              </a:buClr>
              <a:buSzPts val="1100"/>
              <a:buFont typeface="Arial"/>
              <a:buNone/>
            </a:pPr>
            <a:r>
              <a:rPr lang="en-US" b="1"/>
              <a:t>2 - Bevordert genderintegratie</a:t>
            </a:r>
            <a:r>
              <a:rPr lang="en-US"/>
              <a:t>: Ontwerp strategieën die actief barrières slechten voor gemarginaliseerde groepen (bijv. meisjes, niet-binaire leerlingen, ondervertegenwoordigde minderheden).</a:t>
            </a:r>
            <a:endParaRPr/>
          </a:p>
          <a:p>
            <a:pPr marL="0" marR="0" lvl="0" indent="0" algn="l" rtl="0">
              <a:lnSpc>
                <a:spcPct val="100000"/>
              </a:lnSpc>
              <a:spcBef>
                <a:spcPts val="2000"/>
              </a:spcBef>
              <a:spcAft>
                <a:spcPts val="0"/>
              </a:spcAft>
              <a:buClr>
                <a:schemeClr val="dk1"/>
              </a:buClr>
              <a:buSzPts val="1100"/>
              <a:buFont typeface="Arial"/>
              <a:buNone/>
            </a:pPr>
            <a:r>
              <a:rPr lang="en-US" i="1"/>
              <a:t>Waarom? </a:t>
            </a:r>
            <a:endParaRPr/>
          </a:p>
          <a:p>
            <a:pPr marL="628650" marR="0" lvl="1" indent="-171450" algn="l" rtl="0">
              <a:lnSpc>
                <a:spcPct val="100000"/>
              </a:lnSpc>
              <a:spcBef>
                <a:spcPts val="0"/>
              </a:spcBef>
              <a:spcAft>
                <a:spcPts val="0"/>
              </a:spcAft>
              <a:buClr>
                <a:schemeClr val="dk1"/>
              </a:buClr>
              <a:buSzPts val="1100"/>
              <a:buFont typeface="Calibri"/>
              <a:buChar char="•"/>
            </a:pPr>
            <a:r>
              <a:rPr lang="en-US"/>
              <a:t>"Genderneutrale" benaderingen houden vaak de status quo in stand (bijv. jongens domineren open coderingstaken).</a:t>
            </a:r>
            <a:endParaRPr/>
          </a:p>
          <a:p>
            <a:pPr marL="628650" marR="0" lvl="1" indent="-171450" algn="l" rtl="0">
              <a:lnSpc>
                <a:spcPct val="100000"/>
              </a:lnSpc>
              <a:spcBef>
                <a:spcPts val="0"/>
              </a:spcBef>
              <a:spcAft>
                <a:spcPts val="0"/>
              </a:spcAft>
              <a:buClr>
                <a:schemeClr val="dk1"/>
              </a:buClr>
              <a:buSzPts val="1100"/>
              <a:buFont typeface="Calibri"/>
              <a:buChar char="•"/>
            </a:pPr>
            <a:r>
              <a:rPr lang="en-US"/>
              <a:t>Een inclusief ontwerp dicht de verschillen in deelname.</a:t>
            </a:r>
            <a:endParaRPr/>
          </a:p>
          <a:p>
            <a:pPr marL="0" lvl="0" indent="0" algn="l" rtl="0">
              <a:lnSpc>
                <a:spcPct val="100000"/>
              </a:lnSpc>
              <a:spcBef>
                <a:spcPts val="2000"/>
              </a:spcBef>
              <a:spcAft>
                <a:spcPts val="0"/>
              </a:spcAft>
              <a:buClr>
                <a:schemeClr val="dk1"/>
              </a:buClr>
              <a:buSzPts val="1100"/>
              <a:buFont typeface="Arial"/>
              <a:buNone/>
            </a:pPr>
            <a:r>
              <a:rPr lang="en-US" b="1"/>
              <a:t>3 -Geworteld in geïdentificeerde oorzaken</a:t>
            </a:r>
            <a:r>
              <a:rPr lang="en-US"/>
              <a:t>: </a:t>
            </a:r>
            <a:r>
              <a:rPr lang="en-US" i="0">
                <a:solidFill>
                  <a:srgbClr val="404040"/>
                </a:solidFill>
              </a:rPr>
              <a:t>Baseer interventies op </a:t>
            </a:r>
            <a:r>
              <a:rPr lang="en-US" b="1" i="0">
                <a:solidFill>
                  <a:srgbClr val="404040"/>
                </a:solidFill>
              </a:rPr>
              <a:t>bewijs uit de klas </a:t>
            </a:r>
            <a:r>
              <a:rPr lang="en-US" i="0">
                <a:solidFill>
                  <a:srgbClr val="404040"/>
                </a:solidFill>
              </a:rPr>
              <a:t>(enquêtes, observaties), niet op veronderstellingen.</a:t>
            </a:r>
            <a:endParaRPr/>
          </a:p>
          <a:p>
            <a:pPr marL="0" marR="0" lvl="0" indent="0" algn="l" rtl="0">
              <a:lnSpc>
                <a:spcPct val="100000"/>
              </a:lnSpc>
              <a:spcBef>
                <a:spcPts val="2000"/>
              </a:spcBef>
              <a:spcAft>
                <a:spcPts val="0"/>
              </a:spcAft>
              <a:buClr>
                <a:schemeClr val="dk1"/>
              </a:buClr>
              <a:buSzPts val="1100"/>
              <a:buFont typeface="Arial"/>
              <a:buNone/>
            </a:pPr>
            <a:r>
              <a:rPr lang="en-US" i="1"/>
              <a:t>Waarom? </a:t>
            </a:r>
            <a:endParaRPr/>
          </a:p>
          <a:p>
            <a:pPr marL="628650" marR="0" lvl="1" indent="-171450" algn="l" rtl="0">
              <a:lnSpc>
                <a:spcPct val="100000"/>
              </a:lnSpc>
              <a:spcBef>
                <a:spcPts val="2000"/>
              </a:spcBef>
              <a:spcAft>
                <a:spcPts val="0"/>
              </a:spcAft>
              <a:buClr>
                <a:schemeClr val="dk1"/>
              </a:buClr>
              <a:buSzPts val="1100"/>
              <a:buFont typeface="Calibri"/>
              <a:buChar char="•"/>
            </a:pPr>
            <a:r>
              <a:rPr lang="en-US"/>
              <a:t>Verkeerd gediagnosticeerde problemen leiden tot ineffectieve oplossingen (bijv. aannemen dat meisjes niet van coderen houden terwijl ze eigenlijk bang zijn om publiekelijk te falen).</a:t>
            </a:r>
            <a:endParaRPr/>
          </a:p>
          <a:p>
            <a:pPr marL="0" lvl="0" indent="0" algn="l" rtl="0">
              <a:lnSpc>
                <a:spcPct val="100000"/>
              </a:lnSpc>
              <a:spcBef>
                <a:spcPts val="2000"/>
              </a:spcBef>
              <a:spcAft>
                <a:spcPts val="0"/>
              </a:spcAft>
              <a:buClr>
                <a:schemeClr val="dk1"/>
              </a:buClr>
              <a:buSzPts val="1100"/>
              <a:buFont typeface="Arial"/>
              <a:buNone/>
            </a:pPr>
            <a:r>
              <a:rPr lang="en-US" b="1"/>
              <a:t>4 - Binnen je bereik: </a:t>
            </a:r>
            <a:r>
              <a:rPr lang="en-US" i="0">
                <a:solidFill>
                  <a:srgbClr val="404040"/>
                </a:solidFill>
              </a:rPr>
              <a:t>Focus op veranderingen </a:t>
            </a:r>
            <a:r>
              <a:rPr lang="en-US" b="1" i="0">
                <a:solidFill>
                  <a:srgbClr val="404040"/>
                </a:solidFill>
              </a:rPr>
              <a:t>die je onmiddellijk kunt implementeren </a:t>
            </a:r>
            <a:r>
              <a:rPr lang="en-US" i="0">
                <a:solidFill>
                  <a:srgbClr val="404040"/>
                </a:solidFill>
              </a:rPr>
              <a:t>met bestaande middelen.</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Waarom?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Leraren raken ontmoedigd door het wachten op systemische veranderingen (bijvoorbeeld een nieuw lesprogramma).</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Kleine, uitvoerbare stappen bouwen momentum op.</a:t>
            </a:r>
            <a:endParaRPr b="1" i="0"/>
          </a:p>
          <a:p>
            <a:pPr marL="0" lvl="0" indent="0" algn="l" rtl="0">
              <a:lnSpc>
                <a:spcPct val="100000"/>
              </a:lnSpc>
              <a:spcBef>
                <a:spcPts val="2000"/>
              </a:spcBef>
              <a:spcAft>
                <a:spcPts val="0"/>
              </a:spcAft>
              <a:buClr>
                <a:schemeClr val="dk1"/>
              </a:buClr>
              <a:buSzPts val="1100"/>
              <a:buFont typeface="Arial"/>
              <a:buNone/>
            </a:pPr>
            <a:r>
              <a:rPr lang="en-US" b="1"/>
              <a:t>5 - Meetbare resultaten: </a:t>
            </a:r>
            <a:r>
              <a:rPr lang="en-US" i="0">
                <a:solidFill>
                  <a:srgbClr val="404040"/>
                </a:solidFill>
              </a:rPr>
              <a:t>Definieer </a:t>
            </a:r>
            <a:r>
              <a:rPr lang="en-US" b="1" i="0">
                <a:solidFill>
                  <a:srgbClr val="404040"/>
                </a:solidFill>
              </a:rPr>
              <a:t>concrete succescijfers </a:t>
            </a:r>
            <a:r>
              <a:rPr lang="en-US" i="0">
                <a:solidFill>
                  <a:srgbClr val="404040"/>
                </a:solidFill>
              </a:rPr>
              <a:t>voordat je tot implementatie overgaat.</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Waarom?</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Zorgt ervoor dat je vage beweringen zoals 'leerlingen vonden het leuk' vermijdt.</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Biedt bewijs voor het opschalen van effectieve strategieën.</a:t>
            </a:r>
            <a:endParaRPr/>
          </a:p>
        </p:txBody>
      </p:sp>
      <p:sp>
        <p:nvSpPr>
          <p:cNvPr id="167" name="Google Shape;167;g343c85d3a64_0_2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72" name="Shape 172"/>
        <p:cNvGrpSpPr/>
        <p:nvPr/>
      </p:nvGrpSpPr>
      <p:grpSpPr>
        <a:xfrm>
          <a:off x="0" y="0"/>
          <a:ext cx="0" cy="0"/>
          <a:chOff x="0" y="0"/>
          <a:chExt cx="0" cy="0"/>
        </a:xfrm>
      </p:grpSpPr>
      <p:sp>
        <p:nvSpPr>
          <p:cNvPr id="173" name="Google Shape;173;p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1" indent="0" algn="l" rtl="0">
              <a:lnSpc>
                <a:spcPct val="100000"/>
              </a:lnSpc>
              <a:spcBef>
                <a:spcPts val="1000"/>
              </a:spcBef>
              <a:spcAft>
                <a:spcPts val="0"/>
              </a:spcAft>
              <a:buClr>
                <a:schemeClr val="dk1"/>
              </a:buClr>
              <a:buSzPts val="1100"/>
              <a:buFont typeface="Arial"/>
              <a:buNone/>
            </a:pPr>
            <a:r>
              <a:rPr lang="en-US" i="1">
                <a:solidFill>
                  <a:srgbClr val="404040"/>
                </a:solidFill>
              </a:rPr>
              <a:t>Deze en de volgende dia stellen je in staat om uit te gaan van een uitdaging - meisjes die afhaken tijdens competitieve codeeruitdagingen - en de verschillende mogelijke strategieën te verkennen om de uitdaging aan te pakken. </a:t>
            </a:r>
            <a:endParaRPr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Strategie #1 - </a:t>
            </a:r>
            <a:r>
              <a:rPr lang="en-US" b="1"/>
              <a:t>Projectgebaseerd leren (PGO) met authentieke scenario's </a:t>
            </a:r>
            <a:r>
              <a:rPr lang="en-US"/>
              <a:t>- </a:t>
            </a:r>
            <a:r>
              <a:rPr lang="en-US" i="0">
                <a:solidFill>
                  <a:srgbClr val="404040"/>
                </a:solidFill>
              </a:rPr>
              <a:t>leerlingen werken aan uitgebreide projecten die </a:t>
            </a:r>
            <a:r>
              <a:rPr lang="en-US" b="1" i="0">
                <a:solidFill>
                  <a:srgbClr val="404040"/>
                </a:solidFill>
              </a:rPr>
              <a:t>echte problemen </a:t>
            </a:r>
            <a:r>
              <a:rPr lang="en-US" i="0">
                <a:solidFill>
                  <a:srgbClr val="404040"/>
                </a:solidFill>
              </a:rPr>
              <a:t>oplossen </a:t>
            </a:r>
            <a:r>
              <a:rPr lang="en-US" i="0">
                <a:solidFill>
                  <a:srgbClr val="404040"/>
                </a:solidFill>
              </a:rPr>
              <a:t>(bijv. het ontwerpen van een gezondheidszorg-app voor klinieken op het platteland, het maken van een duurzaamheids-tracker) in plaats van abstracte codeeroefeningen.</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Hoe het inclusie aanpakt</a:t>
            </a:r>
            <a:endParaRPr b="1">
              <a:solidFill>
                <a:srgbClr val="404040"/>
              </a:solidFill>
            </a:endParaRPr>
          </a:p>
          <a:p>
            <a:pPr marL="0" lvl="0" indent="0" algn="l" rtl="0">
              <a:lnSpc>
                <a:spcPct val="100000"/>
              </a:lnSpc>
              <a:spcBef>
                <a:spcPts val="2000"/>
              </a:spcBef>
              <a:spcAft>
                <a:spcPts val="0"/>
              </a:spcAft>
              <a:buNone/>
            </a:pPr>
            <a:r>
              <a:rPr lang="en-US"/>
              <a:t>Traditionele coderingstaken (bijv. het ontwikkelen van games) sluiten vaak aan bij stereotype "mannelijke" interesses, waardoor sommige leerlingen van hen vervreemden. PGO gebruikt </a:t>
            </a:r>
            <a:r>
              <a:rPr lang="en-US" b="1"/>
              <a:t>echte problemen </a:t>
            </a:r>
            <a:r>
              <a:rPr lang="en-US"/>
              <a:t>om de diverse interesses van leerlingen aan te spreken. Projecten die geworteld zijn in echte behoeften (bijv. toegankelijkheidstools) laten zien dat techniek </a:t>
            </a:r>
            <a:r>
              <a:rPr lang="en-US" b="1"/>
              <a:t>een hulpmiddel is voor gelijkheid, niet alleen voor competitie</a:t>
            </a:r>
            <a:r>
              <a:rPr lang="en-US"/>
              <a:t>. </a:t>
            </a:r>
            <a:r>
              <a:rPr lang="en-US" i="0" u="none" strike="noStrike" cap="none">
                <a:solidFill>
                  <a:srgbClr val="000000"/>
                </a:solidFill>
              </a:rPr>
              <a:t>Rollen kunnen worden toegewezen op basis van sterke punten (bijv. "UI-ontwerper", "gegevensonderzoeker"), zodat alle bijdragen worden gewaardeerd.</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Meetbaar resultaat</a:t>
            </a:r>
            <a:endParaRPr/>
          </a:p>
          <a:p>
            <a:pPr marL="628650" lvl="1" indent="-177800" algn="l" rtl="0">
              <a:lnSpc>
                <a:spcPct val="100000"/>
              </a:lnSpc>
              <a:spcBef>
                <a:spcPts val="0"/>
              </a:spcBef>
              <a:spcAft>
                <a:spcPts val="0"/>
              </a:spcAft>
              <a:buClr>
                <a:schemeClr val="dk1"/>
              </a:buClr>
              <a:buSzPts val="1200"/>
              <a:buFont typeface="Arial"/>
              <a:buChar char="•"/>
            </a:pPr>
            <a:r>
              <a:rPr lang="en-US" b="1"/>
              <a:t>Diversiteit in deelname: </a:t>
            </a:r>
            <a:r>
              <a:rPr lang="en-US" i="0" u="none" strike="noStrike" cap="none">
                <a:solidFill>
                  <a:srgbClr val="000000"/>
                </a:solidFill>
              </a:rPr>
              <a:t>Vergelijk deelnamecijfers per geslacht/achtergrond in PGO vs. traditionele labs.</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Zelfrapportages van studenten: </a:t>
            </a:r>
            <a:r>
              <a:rPr lang="en-US" i="0" u="none" strike="noStrike" cap="none">
                <a:solidFill>
                  <a:srgbClr val="000000"/>
                </a:solidFill>
              </a:rPr>
              <a:t>pre/post enquêtes over het gebruik van codering om problemen op te lossen.</a:t>
            </a:r>
            <a:endParaRPr/>
          </a:p>
          <a:p>
            <a:pPr marL="628650" lvl="1" indent="-177800" algn="l" rtl="0">
              <a:lnSpc>
                <a:spcPct val="100000"/>
              </a:lnSpc>
              <a:spcBef>
                <a:spcPts val="0"/>
              </a:spcBef>
              <a:spcAft>
                <a:spcPts val="0"/>
              </a:spcAft>
              <a:buClr>
                <a:schemeClr val="dk1"/>
              </a:buClr>
              <a:buSzPts val="1200"/>
              <a:buFont typeface="Arial"/>
              <a:buChar char="•"/>
            </a:pPr>
            <a:r>
              <a:rPr lang="en-US" b="1"/>
              <a:t>Tellen van door studenten gegenereerde oplossingsvarianten</a:t>
            </a:r>
            <a:r>
              <a:rPr lang="en-US"/>
              <a:t>: Volg het aantal unieke benaderingen van het probleem (bijv. 5 verschillende app-ontwerpen voor een uitdaging in de gezondheidszorg).</a:t>
            </a:r>
            <a:endParaRPr/>
          </a:p>
          <a:p>
            <a:pPr marL="0" lvl="0" indent="0" algn="l" rtl="0">
              <a:lnSpc>
                <a:spcPct val="100000"/>
              </a:lnSpc>
              <a:spcBef>
                <a:spcPts val="0"/>
              </a:spcBef>
              <a:spcAft>
                <a:spcPts val="0"/>
              </a:spcAft>
              <a:buNone/>
            </a:pPr>
            <a:r>
              <a:t/>
            </a: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Implementatietip</a:t>
            </a:r>
            <a:endParaRPr/>
          </a:p>
          <a:p>
            <a:pPr marL="628650" lvl="1" indent="-177800" algn="l" rtl="0">
              <a:lnSpc>
                <a:spcPct val="100000"/>
              </a:lnSpc>
              <a:spcBef>
                <a:spcPts val="0"/>
              </a:spcBef>
              <a:spcAft>
                <a:spcPts val="0"/>
              </a:spcAft>
              <a:buClr>
                <a:schemeClr val="dk1"/>
              </a:buClr>
              <a:buSzPts val="1200"/>
              <a:buFont typeface="Calibri"/>
              <a:buChar char="•"/>
            </a:pPr>
            <a:r>
              <a:rPr lang="en-US" i="1"/>
              <a:t>Kies relevante thema's</a:t>
            </a:r>
            <a:r>
              <a:rPr lang="en-US"/>
              <a:t>: ondervraag leerlingen over problemen die voor hen van belang zijn.</a:t>
            </a:r>
            <a:endParaRPr/>
          </a:p>
          <a:p>
            <a:pPr marL="628650" lvl="1" indent="-177800" algn="l" rtl="0">
              <a:lnSpc>
                <a:spcPct val="100000"/>
              </a:lnSpc>
              <a:spcBef>
                <a:spcPts val="0"/>
              </a:spcBef>
              <a:spcAft>
                <a:spcPts val="0"/>
              </a:spcAft>
              <a:buClr>
                <a:schemeClr val="dk1"/>
              </a:buClr>
              <a:buSzPts val="1200"/>
              <a:buFont typeface="Calibri"/>
              <a:buChar char="•"/>
            </a:pPr>
            <a:r>
              <a:rPr lang="en-US" i="1"/>
              <a:t>Scaffold inclusief</a:t>
            </a:r>
            <a:r>
              <a:rPr lang="en-US"/>
              <a:t>: bied sjablonen voor leerlingen die minder vertrouwen hebben in coderen.</a:t>
            </a:r>
            <a:endParaRPr/>
          </a:p>
          <a:p>
            <a:pPr marL="628650" lvl="1" indent="-177800" algn="l" rtl="0">
              <a:lnSpc>
                <a:spcPct val="100000"/>
              </a:lnSpc>
              <a:spcBef>
                <a:spcPts val="0"/>
              </a:spcBef>
              <a:spcAft>
                <a:spcPts val="0"/>
              </a:spcAft>
              <a:buClr>
                <a:schemeClr val="dk1"/>
              </a:buClr>
              <a:buSzPts val="1200"/>
              <a:buFont typeface="Calibri"/>
              <a:buChar char="•"/>
            </a:pPr>
            <a:r>
              <a:rPr lang="en-US" i="1"/>
              <a:t>Laat diverse rolmodellen zien</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Strategie #2 - Paar-programmeren met roterende rollen voor gemengd geslacht </a:t>
            </a:r>
            <a:r>
              <a:rPr lang="en-US" i="0">
                <a:solidFill>
                  <a:srgbClr val="404040"/>
                </a:solidFill>
              </a:rPr>
              <a:t>- een coderingsaanpak waarbij twee leerlingen (bewust gekoppeld met het oog op genderevenwicht) samenwerken aan één computer en afwisselend de rol van "bestuurder" (schrijft code) en "navigator" (bekijkt en begeleidt) spelen.</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Hoe het inclusie aanpakt</a:t>
            </a:r>
            <a:endParaRPr/>
          </a:p>
          <a:p>
            <a:pPr marL="0" lvl="1" indent="0" algn="l" rtl="0">
              <a:lnSpc>
                <a:spcPct val="100000"/>
              </a:lnSpc>
              <a:spcBef>
                <a:spcPts val="2000"/>
              </a:spcBef>
              <a:spcAft>
                <a:spcPts val="0"/>
              </a:spcAft>
              <a:buClr>
                <a:schemeClr val="dk1"/>
              </a:buClr>
              <a:buSzPts val="1100"/>
              <a:buFont typeface="Arial"/>
              <a:buNone/>
            </a:pPr>
            <a:r>
              <a:rPr lang="en-US"/>
              <a:t>Genderstereotypen (bijv. "jongens zijn beter in coderen") kunnen het zelfvertrouwen van gemarginaliseerde groepen ondermijnen. </a:t>
            </a:r>
            <a:r>
              <a:rPr lang="en-US" b="1"/>
              <a:t>Gemengde sekseparen </a:t>
            </a:r>
            <a:r>
              <a:rPr lang="en-US"/>
              <a:t>normaliseren samenwerking en laten zien dat alle seksen even vaardig zijn. </a:t>
            </a:r>
            <a:r>
              <a:rPr lang="en-US" b="1" i="0" u="none" strike="noStrike" cap="none">
                <a:solidFill>
                  <a:srgbClr val="000000"/>
                </a:solidFill>
              </a:rPr>
              <a:t>Rolroulatie </a:t>
            </a:r>
            <a:r>
              <a:rPr lang="en-US" i="0" u="none" strike="noStrike" cap="none">
                <a:solidFill>
                  <a:srgbClr val="000000"/>
                </a:solidFill>
              </a:rPr>
              <a:t>zorgt voor een gelijke bijdrage (bijv. "Driver/Navigator" timers).</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Meetbare resultaten</a:t>
            </a:r>
            <a:endParaRPr/>
          </a:p>
          <a:p>
            <a:pPr marL="628650" lvl="1" indent="-177800" algn="l" rtl="0">
              <a:lnSpc>
                <a:spcPct val="100000"/>
              </a:lnSpc>
              <a:spcBef>
                <a:spcPts val="0"/>
              </a:spcBef>
              <a:spcAft>
                <a:spcPts val="0"/>
              </a:spcAft>
              <a:buClr>
                <a:schemeClr val="dk1"/>
              </a:buClr>
              <a:buSzPts val="1200"/>
              <a:buFont typeface="Arial"/>
              <a:buChar char="•"/>
            </a:pPr>
            <a:r>
              <a:rPr lang="en-US" b="1"/>
              <a:t>Voltooiingspercentages per geslacht: </a:t>
            </a:r>
            <a:r>
              <a:rPr lang="en-US" i="0" u="none" strike="noStrike" cap="none">
                <a:solidFill>
                  <a:srgbClr val="000000"/>
                </a:solidFill>
              </a:rPr>
              <a:t>Vergelijk het percentage voltooide taken tussen paren van gemengd geslacht versus groepen van één geslacht.</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Participatiebalans: </a:t>
            </a:r>
            <a:r>
              <a:rPr lang="en-US" i="0" u="none" strike="noStrike" cap="none">
                <a:solidFill>
                  <a:srgbClr val="000000"/>
                </a:solidFill>
              </a:rPr>
              <a:t>Regels code/bijdragen per rol tellen.</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Vertrouwensonderzoeken: </a:t>
            </a:r>
            <a:r>
              <a:rPr lang="en-US" i="0" u="none" strike="noStrike" cap="none">
                <a:solidFill>
                  <a:srgbClr val="000000"/>
                </a:solidFill>
              </a:rPr>
              <a:t>beoordelingen van activiteiten voor en na.</a:t>
            </a:r>
            <a:endParaRPr b="1" i="0">
              <a:solidFill>
                <a:srgbClr val="404040"/>
              </a:solidFill>
            </a:endParaRPr>
          </a:p>
          <a:p>
            <a:pPr marL="457200" lvl="1" indent="0" algn="l" rtl="0">
              <a:lnSpc>
                <a:spcPct val="100000"/>
              </a:lnSpc>
              <a:spcBef>
                <a:spcPts val="2000"/>
              </a:spcBef>
              <a:spcAft>
                <a:spcPts val="0"/>
              </a:spcAft>
              <a:buClr>
                <a:schemeClr val="dk1"/>
              </a:buClr>
              <a:buSzPts val="1100"/>
              <a:buFont typeface="Arial"/>
              <a:buNone/>
            </a:pPr>
            <a:r>
              <a:rPr lang="en-US" b="1" i="0">
                <a:solidFill>
                  <a:srgbClr val="404040"/>
                </a:solidFill>
              </a:rPr>
              <a:t>Implementatietip</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Wijs paren strategisch toe</a:t>
            </a:r>
            <a:r>
              <a:rPr lang="en-US" i="0" u="none" strike="noStrike" cap="none">
                <a:solidFill>
                  <a:srgbClr val="000000"/>
                </a:solidFill>
              </a:rPr>
              <a:t>: streef naar evenwichtige verhoudingen tussen alle groepen.</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Train studenten op samenwerking: </a:t>
            </a:r>
            <a:r>
              <a:rPr lang="en-US" i="0" u="none" strike="noStrike" cap="none">
                <a:solidFill>
                  <a:srgbClr val="000000"/>
                </a:solidFill>
              </a:rPr>
              <a:t>leer actief luisteren en constructieve feedback (bijv.: Ik vind het leuk hoe je... Misschien kunnen we proberen...)</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Pak pushback aan: </a:t>
            </a:r>
            <a:r>
              <a:rPr lang="en-US" i="0" u="none" strike="noStrike" cap="none">
                <a:solidFill>
                  <a:srgbClr val="000000"/>
                </a:solidFill>
              </a:rPr>
              <a:t>Omdat sommige leerlingen zich kunnen verzetten. Frame het in als een "professionele vaardigheid" die op echte werkplekken wordt gebruikt.</a:t>
            </a:r>
            <a:endParaRPr/>
          </a:p>
        </p:txBody>
      </p:sp>
      <p:sp>
        <p:nvSpPr>
          <p:cNvPr id="174" name="Google Shape;174;p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 Id="rId4" Type="http://schemas.openxmlformats.org/officeDocument/2006/relationships/image" Target="../media/image1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jpg"/><Relationship Id="rId3" Type="http://schemas.openxmlformats.org/officeDocument/2006/relationships/image" Target="../media/image1.jpg"/><Relationship Id="rId4" Type="http://schemas.openxmlformats.org/officeDocument/2006/relationships/image" Target="../media/image19.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image" Target="../media/image8.png"/><Relationship Id="rId13" Type="http://schemas.openxmlformats.org/officeDocument/2006/relationships/image" Target="../media/image11.png"/><Relationship Id="rId12"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2.png"/><Relationship Id="rId4" Type="http://schemas.openxmlformats.org/officeDocument/2006/relationships/image" Target="../media/image18.png"/><Relationship Id="rId9"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16.jpg"/><Relationship Id="rId7" Type="http://schemas.openxmlformats.org/officeDocument/2006/relationships/image" Target="../media/image15.png"/><Relationship Id="rId8"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jpg"/><Relationship Id="rId3" Type="http://schemas.openxmlformats.org/officeDocument/2006/relationships/image" Target="../media/image3.png"/><Relationship Id="rId4" Type="http://schemas.openxmlformats.org/officeDocument/2006/relationships/image" Target="../media/image1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4.jpg"/><Relationship Id="rId3" Type="http://schemas.openxmlformats.org/officeDocument/2006/relationships/image" Target="../media/image1.jpg"/><Relationship Id="rId4" Type="http://schemas.openxmlformats.org/officeDocument/2006/relationships/image" Target="../media/image19.png"/><Relationship Id="rId5"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image" Target="../media/image8.png"/><Relationship Id="rId13" Type="http://schemas.openxmlformats.org/officeDocument/2006/relationships/image" Target="../media/image11.png"/><Relationship Id="rId12" Type="http://schemas.openxmlformats.org/officeDocument/2006/relationships/image" Target="../media/image13.png"/><Relationship Id="rId1" Type="http://schemas.openxmlformats.org/officeDocument/2006/relationships/slideMaster" Target="../slideMasters/slideMaster4.xml"/><Relationship Id="rId2" Type="http://schemas.openxmlformats.org/officeDocument/2006/relationships/image" Target="../media/image3.png"/><Relationship Id="rId3" Type="http://schemas.openxmlformats.org/officeDocument/2006/relationships/image" Target="../media/image12.png"/><Relationship Id="rId4" Type="http://schemas.openxmlformats.org/officeDocument/2006/relationships/image" Target="../media/image18.png"/><Relationship Id="rId9"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16.jpg"/><Relationship Id="rId7" Type="http://schemas.openxmlformats.org/officeDocument/2006/relationships/image" Target="../media/image15.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34" name="Shape 34"/>
        <p:cNvGrpSpPr/>
        <p:nvPr/>
      </p:nvGrpSpPr>
      <p:grpSpPr>
        <a:xfrm>
          <a:off x="0" y="0"/>
          <a:ext cx="0" cy="0"/>
          <a:chOff x="0" y="0"/>
          <a:chExt cx="0" cy="0"/>
        </a:xfrm>
      </p:grpSpPr>
      <p:sp>
        <p:nvSpPr>
          <p:cNvPr id="35" name="Google Shape;35;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54" name="Shape 54"/>
        <p:cNvGrpSpPr/>
        <p:nvPr/>
      </p:nvGrpSpPr>
      <p:grpSpPr>
        <a:xfrm>
          <a:off x="0" y="0"/>
          <a:ext cx="0" cy="0"/>
          <a:chOff x="0" y="0"/>
          <a:chExt cx="0" cy="0"/>
        </a:xfrm>
      </p:grpSpPr>
      <p:sp>
        <p:nvSpPr>
          <p:cNvPr id="55" name="Google Shape;5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57" name="Shape 57"/>
        <p:cNvGrpSpPr/>
        <p:nvPr/>
      </p:nvGrpSpPr>
      <p:grpSpPr>
        <a:xfrm>
          <a:off x="0" y="0"/>
          <a:ext cx="0" cy="0"/>
          <a:chOff x="0" y="0"/>
          <a:chExt cx="0" cy="0"/>
        </a:xfrm>
      </p:grpSpPr>
      <p:sp>
        <p:nvSpPr>
          <p:cNvPr id="58" name="Google Shape;5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0" name="Google Shape;6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67" name="Shape 67"/>
        <p:cNvGrpSpPr/>
        <p:nvPr/>
      </p:nvGrpSpPr>
      <p:grpSpPr>
        <a:xfrm>
          <a:off x="0" y="0"/>
          <a:ext cx="0" cy="0"/>
          <a:chOff x="0" y="0"/>
          <a:chExt cx="0" cy="0"/>
        </a:xfrm>
      </p:grpSpPr>
      <p:pic>
        <p:nvPicPr>
          <p:cNvPr id="68" name="Google Shape;68;g3556a82191b_1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69" name="Google Shape;69;g3556a82191b_1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0" name="Google Shape;70;g3556a82191b_1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71" name="Google Shape;71;g3556a82191b_1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2" name="Google Shape;72;g3556a82191b_1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g3556a82191b_1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4" name="Google Shape;74;g3556a82191b_1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5" name="Google Shape;75;g3556a82191b_1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76" name="Shape 76"/>
        <p:cNvGrpSpPr/>
        <p:nvPr/>
      </p:nvGrpSpPr>
      <p:grpSpPr>
        <a:xfrm>
          <a:off x="0" y="0"/>
          <a:ext cx="0" cy="0"/>
          <a:chOff x="0" y="0"/>
          <a:chExt cx="0" cy="0"/>
        </a:xfrm>
      </p:grpSpPr>
      <p:pic>
        <p:nvPicPr>
          <p:cNvPr id="77" name="Google Shape;77;g3556a82191b_1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78" name="Google Shape;78;g3556a82191b_1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79" name="Google Shape;79;g3556a82191b_1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80" name="Google Shape;80;g3556a82191b_1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1" name="Google Shape;81;g3556a82191b_1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82" name="Google Shape;82;g3556a82191b_1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3" name="Google Shape;83;g3556a82191b_1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g3556a82191b_1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5" name="Google Shape;85;g3556a82191b_1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9" name="Shape 89"/>
        <p:cNvGrpSpPr/>
        <p:nvPr/>
      </p:nvGrpSpPr>
      <p:grpSpPr>
        <a:xfrm>
          <a:off x="0" y="0"/>
          <a:ext cx="0" cy="0"/>
          <a:chOff x="0" y="0"/>
          <a:chExt cx="0" cy="0"/>
        </a:xfrm>
      </p:grpSpPr>
      <p:sp>
        <p:nvSpPr>
          <p:cNvPr id="90" name="Google Shape;90;g35774147b8d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g35774147b8d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92" name="Shape 92"/>
        <p:cNvGrpSpPr/>
        <p:nvPr/>
      </p:nvGrpSpPr>
      <p:grpSpPr>
        <a:xfrm>
          <a:off x="0" y="0"/>
          <a:ext cx="0" cy="0"/>
          <a:chOff x="0" y="0"/>
          <a:chExt cx="0" cy="0"/>
        </a:xfrm>
      </p:grpSpPr>
      <p:sp>
        <p:nvSpPr>
          <p:cNvPr id="93" name="Google Shape;93;g35774147b8d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94" name="Google Shape;94;g35774147b8d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95" name="Google Shape;95;g35774147b8d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6" name="Google Shape;96;g35774147b8d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7" name="Google Shape;97;g35774147b8d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8" name="Google Shape;98;g35774147b8d_0_80"/>
          <p:cNvGrpSpPr/>
          <p:nvPr/>
        </p:nvGrpSpPr>
        <p:grpSpPr>
          <a:xfrm>
            <a:off x="2179811" y="4729766"/>
            <a:ext cx="7832078" cy="1110328"/>
            <a:chOff x="2179603" y="4888792"/>
            <a:chExt cx="7798544" cy="1110328"/>
          </a:xfrm>
        </p:grpSpPr>
        <p:pic>
          <p:nvPicPr>
            <p:cNvPr id="99" name="Google Shape;99;g35774147b8d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0" name="Google Shape;100;g35774147b8d_0_80"/>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101" name="Google Shape;101;g35774147b8d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102" name="Google Shape;102;g35774147b8d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03" name="Google Shape;103;g35774147b8d_0_80"/>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104" name="Google Shape;104;g35774147b8d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05" name="Google Shape;105;g35774147b8d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6" name="Google Shape;106;g35774147b8d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7" name="Google Shape;107;g35774147b8d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8" name="Google Shape;108;g35774147b8d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53" name="Google Shape;53;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30"/>
          </a:srgbClr>
        </a:solidFill>
      </p:bgPr>
    </p:bg>
    <p:spTree>
      <p:nvGrpSpPr>
        <p:cNvPr id="61" name="Shape 61"/>
        <p:cNvGrpSpPr/>
        <p:nvPr/>
      </p:nvGrpSpPr>
      <p:grpSpPr>
        <a:xfrm>
          <a:off x="0" y="0"/>
          <a:ext cx="0" cy="0"/>
          <a:chOff x="0" y="0"/>
          <a:chExt cx="0" cy="0"/>
        </a:xfrm>
      </p:grpSpPr>
      <p:sp>
        <p:nvSpPr>
          <p:cNvPr id="62" name="Google Shape;62;g3556a82191b_1_45"/>
          <p:cNvSpPr txBox="1"/>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63" name="Google Shape;63;g3556a82191b_1_45"/>
          <p:cNvSpPr txBox="1"/>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64" name="Google Shape;64;g3556a82191b_1_45"/>
          <p:cNvSpPr txBox="1"/>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65" name="Google Shape;65;g3556a82191b_1_45"/>
          <p:cNvSpPr txBox="1"/>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66" name="Google Shape;66;g3556a82191b_1_45"/>
          <p:cNvSpPr txBox="1"/>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86" name="Shape 86"/>
        <p:cNvGrpSpPr/>
        <p:nvPr/>
      </p:nvGrpSpPr>
      <p:grpSpPr>
        <a:xfrm>
          <a:off x="0" y="0"/>
          <a:ext cx="0" cy="0"/>
          <a:chOff x="0" y="0"/>
          <a:chExt cx="0" cy="0"/>
        </a:xfrm>
      </p:grpSpPr>
      <p:sp>
        <p:nvSpPr>
          <p:cNvPr id="87" name="Google Shape;87;g35774147b8d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88" name="Google Shape;88;g35774147b8d_0_74"/>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47.pn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www.clee.org/wp-content/uploads/2024/07/consultancy.pdf" TargetMode="External"/><Relationship Id="rId5" Type="http://schemas.openxmlformats.org/officeDocument/2006/relationships/hyperlink" Target="https://books.google.it/books?id=_KahDwAAQBAJ&amp;lpg=PP1&amp;pg=PP1#v=onepage&amp;q&amp;f=false" TargetMode="External"/><Relationship Id="rId6" Type="http://schemas.openxmlformats.org/officeDocument/2006/relationships/hyperlink" Target="https://rb.gy/erhvry" TargetMode="External"/><Relationship Id="rId7" Type="http://schemas.openxmlformats.org/officeDocument/2006/relationships/hyperlink" Target="https://www.ucop.edu/local-human-resources/_files/performance-appraisal/How+to+write+SMART+Goals+v2.pdf" TargetMode="External"/><Relationship Id="rId8" Type="http://schemas.openxmlformats.org/officeDocument/2006/relationships/hyperlink" Target="https://www.youtube.com/watch?v=U4IU-y9-J8Q" TargetMode="External"/></Relationships>
</file>

<file path=ppt/slides/_rels/slide18.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21.png"/><Relationship Id="rId13" Type="http://schemas.openxmlformats.org/officeDocument/2006/relationships/hyperlink" Target="https://tinker-project.eu/elearning/" TargetMode="External"/><Relationship Id="rId12" Type="http://schemas.openxmlformats.org/officeDocument/2006/relationships/image" Target="../media/image11.png"/><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8.png"/><Relationship Id="rId4" Type="http://schemas.openxmlformats.org/officeDocument/2006/relationships/image" Target="../media/image9.png"/><Relationship Id="rId9" Type="http://schemas.openxmlformats.org/officeDocument/2006/relationships/image" Target="../media/image8.png"/><Relationship Id="rId15" Type="http://schemas.openxmlformats.org/officeDocument/2006/relationships/hyperlink" Target="https://creativecommons.org/licenses/by-nc-nd/4.0/" TargetMode="External"/><Relationship Id="rId14" Type="http://schemas.openxmlformats.org/officeDocument/2006/relationships/image" Target="../media/image42.png"/><Relationship Id="rId5" Type="http://schemas.openxmlformats.org/officeDocument/2006/relationships/image" Target="../media/image16.jpg"/><Relationship Id="rId6" Type="http://schemas.openxmlformats.org/officeDocument/2006/relationships/image" Target="../media/image15.png"/><Relationship Id="rId7" Type="http://schemas.openxmlformats.org/officeDocument/2006/relationships/image" Target="../media/image7.png"/><Relationship Id="rId8"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32.png"/><Relationship Id="rId4" Type="http://schemas.openxmlformats.org/officeDocument/2006/relationships/image" Target="../media/image41.png"/><Relationship Id="rId5" Type="http://schemas.openxmlformats.org/officeDocument/2006/relationships/image" Target="../media/image3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3556a82191b_1_35"/>
          <p:cNvSpPr txBox="1"/>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222"/>
              <a:buFont typeface="Calibri"/>
              <a:buNone/>
            </a:pPr>
            <a:r>
              <a:rPr lang="en-US"/>
              <a:t>WP3: Docententraining voor authentiek en genderinclusief informaticaonderwijs</a:t>
            </a:r>
            <a:endParaRPr/>
          </a:p>
        </p:txBody>
      </p:sp>
      <p:sp>
        <p:nvSpPr>
          <p:cNvPr id="114" name="Google Shape;114;g3556a82191b_1_35"/>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lnSpcReduction="10000"/>
          </a:bodyPr>
          <a:lstStyle/>
          <a:p>
            <a:pPr marL="457200" lvl="0" indent="-406400" algn="l" rtl="0">
              <a:lnSpc>
                <a:spcPct val="90000"/>
              </a:lnSpc>
              <a:spcBef>
                <a:spcPts val="1000"/>
              </a:spcBef>
              <a:spcAft>
                <a:spcPts val="0"/>
              </a:spcAft>
              <a:buClr>
                <a:schemeClr val="dk1"/>
              </a:buClr>
              <a:buSzPts val="1600"/>
              <a:buNone/>
            </a:pPr>
            <a:r>
              <a:rPr lang="en-US"/>
              <a:t>TINKER training voor basis- en secundair onderwijs</a:t>
            </a:r>
            <a:endParaRPr/>
          </a:p>
          <a:p>
            <a:pPr marL="457200" lvl="0" indent="-406400" algn="l" rtl="0">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r>
              <a:t/>
            </a:r>
            <a:endParaRPr sz="2000" b="1" i="0" u="none" strike="noStrike" cap="none">
              <a:solidFill>
                <a:srgbClr val="1D1D1B"/>
              </a:solidFill>
              <a:latin typeface="Calibri"/>
              <a:ea typeface="Calibri"/>
              <a:cs typeface="Calibri"/>
              <a:sym typeface="Calibri"/>
            </a:endParaRPr>
          </a:p>
        </p:txBody>
      </p:sp>
      <p:sp>
        <p:nvSpPr>
          <p:cNvPr id="186" name="Google Shape;186;p7"/>
          <p:cNvSpPr txBox="1"/>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Van probleem naar oplossing: interventies met impact ontwerpen</a:t>
            </a:r>
            <a:endParaRPr sz="2800" b="1">
              <a:solidFill>
                <a:srgbClr val="FFFFFF"/>
              </a:solidFill>
            </a:endParaRPr>
          </a:p>
        </p:txBody>
      </p:sp>
      <p:sp>
        <p:nvSpPr>
          <p:cNvPr id="187" name="Google Shape;187;p7"/>
          <p:cNvSpPr txBox="1"/>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Voorbeeld interventiestrategieën</a:t>
            </a:r>
            <a:endParaRPr/>
          </a:p>
        </p:txBody>
      </p:sp>
      <p:graphicFrame>
        <p:nvGraphicFramePr>
          <p:cNvPr id="188" name="Google Shape;188;p7"/>
          <p:cNvGraphicFramePr/>
          <p:nvPr/>
        </p:nvGraphicFramePr>
        <p:xfrm>
          <a:off x="261257" y="1621536"/>
          <a:ext cx="3000000" cy="3000000"/>
        </p:xfrm>
        <a:graphic>
          <a:graphicData uri="http://schemas.openxmlformats.org/drawingml/2006/table">
            <a:tbl>
              <a:tblPr firstRow="1" bandRow="1">
                <a:noFill/>
                <a:tableStyleId>{DDAF400C-53C5-452D-9C8D-CDF8B15540AE}</a:tableStyleId>
              </a:tblPr>
              <a:tblGrid>
                <a:gridCol w="1355875"/>
                <a:gridCol w="3989400"/>
                <a:gridCol w="4096550"/>
                <a:gridCol w="2278425"/>
              </a:tblGrid>
              <a:tr h="280975">
                <a:tc>
                  <a:txBody>
                    <a:bodyPr/>
                    <a:lstStyle/>
                    <a:p>
                      <a:pPr marL="0" marR="0" lvl="0" indent="0" algn="l" rtl="0">
                        <a:lnSpc>
                          <a:spcPct val="100000"/>
                        </a:lnSpc>
                        <a:spcBef>
                          <a:spcPts val="0"/>
                        </a:spcBef>
                        <a:spcAft>
                          <a:spcPts val="0"/>
                        </a:spcAft>
                        <a:buNone/>
                      </a:pPr>
                      <a:r>
                        <a:rPr lang="en-US" sz="1400" b="1" u="none" strike="noStrike" cap="none"/>
                        <a:t>Strategie</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Hoe wordt inclusie aangepakt</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Meetbare resultaten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Implementatie tip</a:t>
                      </a:r>
                      <a:endParaRPr sz="1400" b="1" u="none" strike="noStrike" cap="none"/>
                    </a:p>
                  </a:txBody>
                  <a:tcPr marL="91450" marR="91450" marT="45725" marB="45725"/>
                </a:tc>
              </a:tr>
              <a:tr h="2051200">
                <a:tc>
                  <a:txBody>
                    <a:bodyPr/>
                    <a:lstStyle/>
                    <a:p>
                      <a:pPr marL="0" marR="0" lvl="0" indent="0" algn="l" rtl="0">
                        <a:lnSpc>
                          <a:spcPct val="100000"/>
                        </a:lnSpc>
                        <a:spcBef>
                          <a:spcPts val="0"/>
                        </a:spcBef>
                        <a:spcAft>
                          <a:spcPts val="0"/>
                        </a:spcAft>
                        <a:buNone/>
                      </a:pPr>
                      <a:r>
                        <a:rPr lang="en-US" sz="1400" u="none" strike="noStrike" cap="none"/>
                        <a:t>Aangepaste beoordelingen</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Vermindert </a:t>
                      </a:r>
                      <a:r>
                        <a:rPr lang="en-US" sz="1400" b="1" u="none" strike="noStrike" cap="none"/>
                        <a:t>vooroordelen tegen reflectieve leerlingen</a:t>
                      </a:r>
                      <a:endParaRPr sz="1400" b="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Gaat stereotypen over 'briljantheid' tegen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Valideert </a:t>
                      </a:r>
                      <a:r>
                        <a:rPr lang="en-US" sz="1400" b="1" u="none" strike="noStrike" cap="none"/>
                        <a:t>verschillende sterke punten</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r>
                        <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Volg voltooiingspercentages per sekse: houd gemiddelde cijfers bij voor/na wijzigingen in het beoordelingskader, uitgesplitst naar sekse/andere identiteitskenmerken.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Participatiebalans: tel de bijdragen van gemarginaliseerde leerlingen aan groepsprojecten VS solotaken.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Vertrouwensenquête: ondervraag studenten over beoordelingscriteria, om uit te zoeken of beoordelingscriteria sterke punten waarderen. </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Creëer samen met leerlingen beoordelingsschema's</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Mastery grading gebruiken</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Vermijd getimede toetsen</a:t>
                      </a:r>
                      <a:endParaRPr sz="1400" i="0" u="none" strike="noStrike" cap="none"/>
                    </a:p>
                  </a:txBody>
                  <a:tcPr marL="91450" marR="91450" marT="45725" marB="45725"/>
                </a:tc>
              </a:tr>
              <a:tr h="2300775">
                <a:tc>
                  <a:txBody>
                    <a:bodyPr/>
                    <a:lstStyle/>
                    <a:p>
                      <a:pPr marL="0" marR="0" lvl="0" indent="0" algn="l" rtl="0">
                        <a:lnSpc>
                          <a:spcPct val="100000"/>
                        </a:lnSpc>
                        <a:spcBef>
                          <a:spcPts val="0"/>
                        </a:spcBef>
                        <a:spcAft>
                          <a:spcPts val="0"/>
                        </a:spcAft>
                        <a:buNone/>
                      </a:pPr>
                      <a:r>
                        <a:rPr lang="en-US" sz="1400" u="none" strike="noStrike" cap="none"/>
                        <a:t>Gamification met roldiversiteit</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Gaat stereotype rolmodellen tegen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Waardeert diverse vaardigheden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Vermindert prestatieangst</a:t>
                      </a:r>
                      <a:endParaRPr/>
                    </a:p>
                    <a:p>
                      <a:pPr marL="285750" marR="0" lvl="0" indent="-196850" algn="l" rtl="0">
                        <a:lnSpc>
                          <a:spcPct val="100000"/>
                        </a:lnSpc>
                        <a:spcBef>
                          <a:spcPts val="0"/>
                        </a:spcBef>
                        <a:spcAft>
                          <a:spcPts val="0"/>
                        </a:spcAft>
                        <a:buClr>
                          <a:srgbClr val="000000"/>
                        </a:buClr>
                        <a:buSzPts val="1400"/>
                        <a:buFont typeface="Arial"/>
                        <a:buNone/>
                      </a:pPr>
                      <a:r>
                        <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Rolselectie per geslacht monitoren: rek welke rollen leerlingen kiezen, uitgesplitst naar geslacht/andere identiteitskenmerken.</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Betrokkenheidsduur: vergelijk time-on-task voor gemarginaliseerde leerlingen bij roldiversiteit versus traditionele gamificatie.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Zelfgerapporteerd comfort: onderzoek de mate van inclusie die leerlingen ervaren tijdens de activiteit.</a:t>
                      </a:r>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Roltaal controleren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Rollen laten rouleren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Leg de nadruk op connecties met de echte wereld</a:t>
                      </a:r>
                      <a:endParaRPr/>
                    </a:p>
                  </a:txBody>
                  <a:tcPr marL="91450" marR="91450" marT="45725" marB="45725"/>
                </a:tc>
              </a:tr>
            </a:tbl>
          </a:graphicData>
        </a:graphic>
      </p:graphicFrame>
      <p:sp>
        <p:nvSpPr>
          <p:cNvPr id="189" name="Google Shape;189;p7"/>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1" u="none" strike="noStrike" cap="none">
                <a:solidFill>
                  <a:srgbClr val="000000"/>
                </a:solidFill>
                <a:latin typeface="Arial"/>
                <a:ea typeface="Arial"/>
                <a:cs typeface="Arial"/>
                <a:sym typeface="Arial"/>
              </a:rPr>
              <a:t>Meisjes haken af tijdens competitieve codeeruitdagingen.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29f623bc3f_0_37"/>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Activiteit #2 Interventie - brainstorm</a:t>
            </a:r>
            <a:endParaRPr sz="2800" b="1">
              <a:solidFill>
                <a:srgbClr val="FFFFFF"/>
              </a:solidFill>
            </a:endParaRPr>
          </a:p>
        </p:txBody>
      </p:sp>
      <p:sp>
        <p:nvSpPr>
          <p:cNvPr id="195" name="Google Shape;195;g329f623bc3f_0_37"/>
          <p:cNvSpPr txBox="1"/>
          <p:nvPr/>
        </p:nvSpPr>
        <p:spPr>
          <a:xfrm>
            <a:off x="280175" y="108980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t/>
            </a: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000" b="1" i="0" u="none" strike="noStrike" cap="none">
                <a:solidFill>
                  <a:schemeClr val="dk1"/>
                </a:solidFill>
                <a:latin typeface="Arial"/>
                <a:ea typeface="Arial"/>
                <a:cs typeface="Arial"/>
                <a:sym typeface="Arial"/>
              </a:rPr>
              <a:t>In kleine groepjes van 3 tot 4 personen brainstormt u gezamenlijk over interventies voor de vraag die u in Unit 1 hebt geïdentificeerd en in Activiteit #1 hebt verfijnd. </a:t>
            </a:r>
            <a:endParaRPr>
              <a:solidFill>
                <a:schemeClr val="dk1"/>
              </a:solidFill>
            </a:endParaRPr>
          </a:p>
          <a:p>
            <a:pPr marL="88900" marR="0" lvl="0" indent="0" algn="l" rtl="0">
              <a:lnSpc>
                <a:spcPct val="100000"/>
              </a:lnSpc>
              <a:spcBef>
                <a:spcPts val="0"/>
              </a:spcBef>
              <a:spcAft>
                <a:spcPts val="0"/>
              </a:spcAft>
              <a:buNone/>
            </a:pPr>
            <a:r>
              <a:t/>
            </a:r>
            <a:endParaRPr sz="2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t/>
            </a:r>
            <a:endParaRPr sz="2200" b="0" i="1" u="none" strike="noStrike" cap="none">
              <a:solidFill>
                <a:schemeClr val="dk1"/>
              </a:solidFill>
              <a:latin typeface="Arial"/>
              <a:ea typeface="Arial"/>
              <a:cs typeface="Arial"/>
              <a:sym typeface="Arial"/>
            </a:endParaRPr>
          </a:p>
        </p:txBody>
      </p:sp>
      <p:pic>
        <p:nvPicPr>
          <p:cNvPr id="196" name="Google Shape;196;g329f623bc3f_0_37"/>
          <p:cNvPicPr preferRelativeResize="0"/>
          <p:nvPr/>
        </p:nvPicPr>
        <p:blipFill rotWithShape="1">
          <a:blip r:embed="rId3">
            <a:alphaModFix/>
          </a:blip>
          <a:srcRect l="0" t="0" r="0" b="0"/>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29f623bc3f_0_7"/>
          <p:cNvSpPr txBox="1"/>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Een actieonderzoeksplan maken</a:t>
            </a:r>
            <a:endParaRPr sz="2800" b="1">
              <a:solidFill>
                <a:srgbClr val="FFFFFF"/>
              </a:solidFill>
            </a:endParaRPr>
          </a:p>
        </p:txBody>
      </p:sp>
      <p:sp>
        <p:nvSpPr>
          <p:cNvPr id="202" name="Google Shape;202;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r>
              <a:t/>
            </a:r>
            <a:endParaRPr sz="1800" b="0" i="1" u="none" strike="noStrike" cap="none">
              <a:solidFill>
                <a:srgbClr val="1D1D1B"/>
              </a:solidFill>
              <a:latin typeface="Calibri"/>
              <a:ea typeface="Calibri"/>
              <a:cs typeface="Calibri"/>
              <a:sym typeface="Calibri"/>
            </a:endParaRPr>
          </a:p>
        </p:txBody>
      </p:sp>
      <p:sp>
        <p:nvSpPr>
          <p:cNvPr id="203" name="Google Shape;203;g329f623bc3f_0_7"/>
          <p:cNvSpPr txBox="1"/>
          <p:nvPr/>
        </p:nvSpPr>
        <p:spPr>
          <a:xfrm>
            <a:off x="284150" y="1296641"/>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Een proces in 5 stappen:</a:t>
            </a:r>
            <a:endParaRPr>
              <a:solidFill>
                <a:schemeClr val="dk1"/>
              </a:solidFill>
            </a:endParaRPr>
          </a:p>
          <a:p>
            <a:pPr marL="0" marR="0" lvl="0" indent="0" algn="l" rtl="0">
              <a:lnSpc>
                <a:spcPct val="100000"/>
              </a:lnSpc>
              <a:spcBef>
                <a:spcPts val="0"/>
              </a:spcBef>
              <a:spcAft>
                <a:spcPts val="0"/>
              </a:spcAft>
              <a:buClr>
                <a:srgbClr val="000000"/>
              </a:buClr>
              <a:buSzPts val="2200"/>
              <a:buFont typeface="Arial"/>
              <a:buNone/>
            </a:pPr>
            <a:r>
              <a:t/>
            </a:r>
            <a:endParaRPr sz="2200" b="0" i="1" u="none" strike="noStrike" cap="none">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2200"/>
              <a:buFont typeface="Calibri"/>
              <a:buAutoNum type="arabicParenR"/>
            </a:pPr>
            <a:r>
              <a:rPr lang="en-US" sz="2200" b="1" i="0" u="none" strike="noStrike" cap="none">
                <a:solidFill>
                  <a:schemeClr val="dk1"/>
                </a:solidFill>
                <a:latin typeface="Arial"/>
                <a:ea typeface="Arial"/>
                <a:cs typeface="Arial"/>
                <a:sym typeface="Arial"/>
              </a:rPr>
              <a:t>Onderzoeksvraag (</a:t>
            </a:r>
            <a:r>
              <a:rPr lang="en-US" sz="2200" b="1" i="1" u="none" strike="noStrike" cap="none">
                <a:solidFill>
                  <a:schemeClr val="dk1"/>
                </a:solidFill>
                <a:latin typeface="Arial"/>
                <a:ea typeface="Arial"/>
                <a:cs typeface="Arial"/>
                <a:sym typeface="Arial"/>
              </a:rPr>
              <a:t>SMART</a:t>
            </a:r>
            <a:r>
              <a:rPr lang="en-US" sz="2200" b="1" i="0" u="none" strike="noStrike" cap="none">
                <a:solidFill>
                  <a:schemeClr val="dk1"/>
                </a:solidFill>
                <a:latin typeface="Arial"/>
                <a:ea typeface="Arial"/>
                <a:cs typeface="Arial"/>
                <a:sym typeface="Arial"/>
              </a:rPr>
              <a:t>)</a:t>
            </a:r>
            <a:endParaRPr>
              <a:solidFill>
                <a:schemeClr val="dk1"/>
              </a:solidFill>
            </a:endParaRPr>
          </a:p>
          <a:p>
            <a:pPr marL="88900" marR="0" lvl="0" indent="0" algn="l" rtl="0">
              <a:lnSpc>
                <a:spcPct val="100000"/>
              </a:lnSpc>
              <a:spcBef>
                <a:spcPts val="0"/>
              </a:spcBef>
              <a:spcAft>
                <a:spcPts val="0"/>
              </a:spcAft>
              <a:buNone/>
            </a:pPr>
            <a:r>
              <a:rPr lang="en-US" sz="2000" b="0" i="0" u="none" strike="noStrike" cap="none">
                <a:solidFill>
                  <a:schemeClr val="dk1"/>
                </a:solidFill>
                <a:latin typeface="Arial"/>
                <a:ea typeface="Arial"/>
                <a:cs typeface="Arial"/>
                <a:sym typeface="Arial"/>
              </a:rPr>
              <a:t>Specifiek | </a:t>
            </a:r>
            <a:r>
              <a:rPr lang="en-US" sz="2000" b="0" i="0" u="none" strike="noStrike" cap="none">
                <a:solidFill>
                  <a:schemeClr val="dk1"/>
                </a:solidFill>
                <a:latin typeface="Arial"/>
                <a:ea typeface="Arial"/>
                <a:cs typeface="Arial"/>
                <a:sym typeface="Arial"/>
              </a:rPr>
              <a:t>Meetbaar | </a:t>
            </a:r>
            <a:r>
              <a:rPr lang="en-US" sz="2000" b="0" i="0" u="none" strike="noStrike" cap="none">
                <a:solidFill>
                  <a:schemeClr val="dk1"/>
                </a:solidFill>
                <a:latin typeface="Arial"/>
                <a:ea typeface="Arial"/>
                <a:cs typeface="Arial"/>
                <a:sym typeface="Arial"/>
              </a:rPr>
              <a:t>Actiegericht | </a:t>
            </a:r>
            <a:r>
              <a:rPr lang="en-US" sz="2000" b="0" i="0" u="none" strike="noStrike" cap="none">
                <a:solidFill>
                  <a:schemeClr val="dk1"/>
                </a:solidFill>
                <a:latin typeface="Arial"/>
                <a:ea typeface="Arial"/>
                <a:cs typeface="Arial"/>
                <a:sym typeface="Arial"/>
              </a:rPr>
              <a:t>Relevant | </a:t>
            </a:r>
            <a:r>
              <a:rPr lang="en-US" sz="2000" b="0" i="0" u="none" strike="noStrike" cap="none">
                <a:solidFill>
                  <a:schemeClr val="dk1"/>
                </a:solidFill>
                <a:latin typeface="Arial"/>
                <a:ea typeface="Arial"/>
                <a:cs typeface="Arial"/>
                <a:sym typeface="Arial"/>
              </a:rPr>
              <a:t>Tijdgebonden</a:t>
            </a: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t/>
            </a: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200" b="1" i="0" u="none" strike="noStrike" cap="none">
                <a:solidFill>
                  <a:schemeClr val="dk1"/>
                </a:solidFill>
                <a:latin typeface="Arial"/>
                <a:ea typeface="Arial"/>
                <a:cs typeface="Arial"/>
                <a:sym typeface="Arial"/>
              </a:rPr>
              <a:t>2) Interventiestrategie</a:t>
            </a:r>
            <a:endParaRPr>
              <a:solidFill>
                <a:schemeClr val="dk1"/>
              </a:solidFill>
            </a:endParaRPr>
          </a:p>
          <a:p>
            <a:pPr marL="685800" marR="0" lvl="0" indent="-457200" algn="l" rtl="0">
              <a:lnSpc>
                <a:spcPct val="100000"/>
              </a:lnSpc>
              <a:spcBef>
                <a:spcPts val="0"/>
              </a:spcBef>
              <a:spcAft>
                <a:spcPts val="0"/>
              </a:spcAft>
              <a:buClr>
                <a:schemeClr val="dk1"/>
              </a:buClr>
              <a:buSzPts val="2000"/>
              <a:buFont typeface="Arial"/>
              <a:buAutoNum type="alphaLcParenBoth"/>
            </a:pPr>
            <a:r>
              <a:rPr lang="en-US" sz="2000" b="0" i="0" u="none" strike="noStrike" cap="none">
                <a:solidFill>
                  <a:schemeClr val="dk1"/>
                </a:solidFill>
                <a:latin typeface="Arial"/>
                <a:ea typeface="Arial"/>
                <a:cs typeface="Arial"/>
                <a:sym typeface="Arial"/>
              </a:rPr>
              <a:t>Afgestemd op informaticadoelstellingen en (b) ontworpen om de hoofdoorzaak aan te pakken. </a:t>
            </a:r>
            <a:endParaRPr>
              <a:solidFill>
                <a:schemeClr val="dk1"/>
              </a:solidFill>
            </a:endParaRPr>
          </a:p>
          <a:p>
            <a:pPr marL="228600" marR="0" lvl="0" indent="0" algn="l" rtl="0">
              <a:lnSpc>
                <a:spcPct val="100000"/>
              </a:lnSpc>
              <a:spcBef>
                <a:spcPts val="0"/>
              </a:spcBef>
              <a:spcAft>
                <a:spcPts val="0"/>
              </a:spcAft>
              <a:buNone/>
            </a:pPr>
            <a:r>
              <a:t/>
            </a: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200" b="1" i="0" u="none" strike="noStrike" cap="none">
                <a:solidFill>
                  <a:schemeClr val="dk1"/>
                </a:solidFill>
                <a:latin typeface="Arial"/>
                <a:ea typeface="Arial"/>
                <a:cs typeface="Arial"/>
                <a:sym typeface="Arial"/>
              </a:rPr>
              <a:t>3) Implementatiestappen</a:t>
            </a:r>
            <a:endParaRPr>
              <a:solidFill>
                <a:schemeClr val="dk1"/>
              </a:solidFill>
            </a:endParaRPr>
          </a:p>
          <a:p>
            <a:pPr marL="88900" marR="0" lvl="0" indent="0" algn="l" rtl="0">
              <a:lnSpc>
                <a:spcPct val="100000"/>
              </a:lnSpc>
              <a:spcBef>
                <a:spcPts val="0"/>
              </a:spcBef>
              <a:spcAft>
                <a:spcPts val="0"/>
              </a:spcAft>
              <a:buNone/>
            </a:pPr>
            <a:r>
              <a:rPr lang="en-US" sz="2200" b="0" i="0" u="none" strike="noStrike" cap="none">
                <a:solidFill>
                  <a:schemeClr val="dk1"/>
                </a:solidFill>
                <a:latin typeface="Arial"/>
                <a:ea typeface="Arial"/>
                <a:cs typeface="Arial"/>
                <a:sym typeface="Arial"/>
              </a:rPr>
              <a:t>3 stappen na elk van de </a:t>
            </a:r>
            <a:r>
              <a:rPr lang="en-US" sz="2200" b="1" i="0" u="none" strike="noStrike" cap="none">
                <a:solidFill>
                  <a:schemeClr val="dk1"/>
                </a:solidFill>
                <a:latin typeface="Arial"/>
                <a:ea typeface="Arial"/>
                <a:cs typeface="Arial"/>
                <a:sym typeface="Arial"/>
              </a:rPr>
              <a:t>3 W's:</a:t>
            </a:r>
            <a:endParaRPr>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en-US" sz="2000" b="0" i="0" u="none" strike="noStrike" cap="none">
                <a:solidFill>
                  <a:schemeClr val="dk1"/>
                </a:solidFill>
                <a:latin typeface="Arial"/>
                <a:ea typeface="Arial"/>
                <a:cs typeface="Arial"/>
                <a:sym typeface="Arial"/>
              </a:rPr>
              <a:t>Wat gaat er gebeuren?</a:t>
            </a:r>
            <a:endParaRPr>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en-US" sz="2000" b="0" i="0" u="none" strike="noStrike" cap="none">
                <a:solidFill>
                  <a:schemeClr val="dk1"/>
                </a:solidFill>
                <a:latin typeface="Arial"/>
                <a:ea typeface="Arial"/>
                <a:cs typeface="Arial"/>
                <a:sym typeface="Arial"/>
              </a:rPr>
              <a:t>Wanneer gebeurt het?</a:t>
            </a:r>
            <a:endParaRPr>
              <a:solidFill>
                <a:schemeClr val="dk1"/>
              </a:solidFill>
            </a:endParaRPr>
          </a:p>
          <a:p>
            <a:pPr marL="431800" marR="0" lvl="0" indent="-342900" algn="l" rtl="0">
              <a:lnSpc>
                <a:spcPct val="100000"/>
              </a:lnSpc>
              <a:spcBef>
                <a:spcPts val="0"/>
              </a:spcBef>
              <a:spcAft>
                <a:spcPts val="0"/>
              </a:spcAft>
              <a:buClr>
                <a:schemeClr val="dk1"/>
              </a:buClr>
              <a:buSzPts val="2200"/>
              <a:buFont typeface="Arial"/>
              <a:buChar char="-"/>
            </a:pPr>
            <a:r>
              <a:rPr lang="en-US" sz="2000" b="0" i="0" u="none" strike="noStrike" cap="none">
                <a:solidFill>
                  <a:schemeClr val="dk1"/>
                </a:solidFill>
                <a:latin typeface="Arial"/>
                <a:ea typeface="Arial"/>
                <a:cs typeface="Arial"/>
                <a:sym typeface="Arial"/>
              </a:rPr>
              <a:t>Wie is verantwoordelijk?</a:t>
            </a:r>
            <a:endParaRPr>
              <a:solidFill>
                <a:schemeClr val="dk1"/>
              </a:solidFill>
            </a:endParaRPr>
          </a:p>
          <a:p>
            <a:pPr marL="431800" marR="0" lvl="0" indent="-203200" algn="l" rtl="0">
              <a:lnSpc>
                <a:spcPct val="100000"/>
              </a:lnSpc>
              <a:spcBef>
                <a:spcPts val="0"/>
              </a:spcBef>
              <a:spcAft>
                <a:spcPts val="0"/>
              </a:spcAft>
              <a:buClr>
                <a:srgbClr val="404040"/>
              </a:buClr>
              <a:buSzPts val="2200"/>
              <a:buFont typeface="Arial"/>
              <a:buNone/>
            </a:pPr>
            <a:r>
              <a:t/>
            </a:r>
            <a:endParaRPr sz="2000" b="0" i="0" u="none" strike="noStrike" cap="none">
              <a:solidFill>
                <a:schemeClr val="dk1"/>
              </a:solidFill>
              <a:latin typeface="Calibri"/>
              <a:ea typeface="Calibri"/>
              <a:cs typeface="Calibri"/>
              <a:sym typeface="Calibri"/>
            </a:endParaRPr>
          </a:p>
          <a:p>
            <a:pPr marL="431800" marR="0" lvl="0" indent="-203200" algn="l" rtl="0">
              <a:lnSpc>
                <a:spcPct val="100000"/>
              </a:lnSpc>
              <a:spcBef>
                <a:spcPts val="0"/>
              </a:spcBef>
              <a:spcAft>
                <a:spcPts val="0"/>
              </a:spcAft>
              <a:buClr>
                <a:srgbClr val="404040"/>
              </a:buClr>
              <a:buSzPts val="2200"/>
              <a:buFont typeface="Arial"/>
              <a:buNone/>
            </a:pPr>
            <a:r>
              <a:t/>
            </a:r>
            <a:endParaRPr sz="2000" b="0" i="0" u="none" strike="noStrike" cap="none">
              <a:solidFill>
                <a:schemeClr val="dk1"/>
              </a:solidFill>
              <a:latin typeface="Calibri"/>
              <a:ea typeface="Calibri"/>
              <a:cs typeface="Calibri"/>
              <a:sym typeface="Calibri"/>
            </a:endParaRPr>
          </a:p>
          <a:p>
            <a:pPr marL="88900" marR="0" lvl="0" indent="0" algn="l" rtl="0">
              <a:lnSpc>
                <a:spcPct val="100000"/>
              </a:lnSpc>
              <a:spcBef>
                <a:spcPts val="0"/>
              </a:spcBef>
              <a:spcAft>
                <a:spcPts val="0"/>
              </a:spcAft>
              <a:buNone/>
            </a:pPr>
            <a:r>
              <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t/>
            </a: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t/>
            </a:r>
            <a:endParaRPr sz="2200" b="0" i="1" u="none" strike="noStrike" cap="none">
              <a:solidFill>
                <a:schemeClr val="dk1"/>
              </a:solidFill>
              <a:latin typeface="Calibri"/>
              <a:ea typeface="Calibri"/>
              <a:cs typeface="Calibri"/>
              <a:sym typeface="Calibri"/>
            </a:endParaRPr>
          </a:p>
        </p:txBody>
      </p:sp>
      <p:sp>
        <p:nvSpPr>
          <p:cNvPr id="204" name="Google Shape;204;g329f623bc3f_0_7"/>
          <p:cNvSpPr txBox="1"/>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latin typeface="Calibri"/>
                <a:ea typeface="Calibri"/>
                <a:cs typeface="Calibri"/>
                <a:sym typeface="Calibri"/>
              </a:rPr>
              <a:t>Van ideeën naar actie: uw actieonderzoeksplan opstellen</a:t>
            </a:r>
            <a:endParaRPr>
              <a:latin typeface="Calibri"/>
              <a:ea typeface="Calibri"/>
              <a:cs typeface="Calibri"/>
              <a:sym typeface="Calibri"/>
            </a:endParaRPr>
          </a:p>
        </p:txBody>
      </p:sp>
      <p:graphicFrame>
        <p:nvGraphicFramePr>
          <p:cNvPr id="205" name="Google Shape;205;g329f623bc3f_0_7"/>
          <p:cNvGraphicFramePr/>
          <p:nvPr/>
        </p:nvGraphicFramePr>
        <p:xfrm>
          <a:off x="316992" y="5872575"/>
          <a:ext cx="3000000" cy="3000000"/>
        </p:xfrm>
        <a:graphic>
          <a:graphicData uri="http://schemas.openxmlformats.org/drawingml/2006/table">
            <a:tbl>
              <a:tblPr firstRow="1" bandRow="1">
                <a:noFill/>
                <a:tableStyleId>{DDAF400C-53C5-452D-9C8D-CDF8B15540AE}</a:tableStyleId>
              </a:tblPr>
              <a:tblGrid>
                <a:gridCol w="1999150"/>
                <a:gridCol w="2032000"/>
                <a:gridCol w="2032000"/>
                <a:gridCol w="2032000"/>
              </a:tblGrid>
              <a:tr h="370850">
                <a:tc>
                  <a:txBody>
                    <a:bodyPr/>
                    <a:lstStyle/>
                    <a:p>
                      <a:pPr marL="0" marR="0" lvl="0" indent="0" algn="l" rtl="0">
                        <a:lnSpc>
                          <a:spcPct val="100000"/>
                        </a:lnSpc>
                        <a:spcBef>
                          <a:spcPts val="0"/>
                        </a:spcBef>
                        <a:spcAft>
                          <a:spcPts val="0"/>
                        </a:spcAft>
                        <a:buNone/>
                      </a:pPr>
                      <a:r>
                        <a:rPr lang="en-US" sz="1400" b="1" u="none" strike="noStrike" cap="none"/>
                        <a:t>Stap</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Wat?</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Wanneer?</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Wie?</a:t>
                      </a:r>
                      <a:endParaRPr/>
                    </a:p>
                  </a:txBody>
                  <a:tcPr marL="91450" marR="91450" marT="45725" marB="45725"/>
                </a:tc>
              </a:tr>
              <a:tr h="370850">
                <a:tc>
                  <a:txBody>
                    <a:bodyPr/>
                    <a:lstStyle/>
                    <a:p>
                      <a:pPr marL="0" marR="0" lvl="0" indent="0" algn="l" rtl="0">
                        <a:lnSpc>
                          <a:spcPct val="100000"/>
                        </a:lnSpc>
                        <a:spcBef>
                          <a:spcPts val="0"/>
                        </a:spcBef>
                        <a:spcAft>
                          <a:spcPts val="0"/>
                        </a:spcAft>
                        <a:buNone/>
                      </a:pPr>
                      <a:r>
                        <a:rPr lang="en-US" sz="1400" b="1" u="none" strike="noStrike" cap="none"/>
                        <a:t>1) ....</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a:t>
                      </a:r>
                      <a:endParaRPr/>
                    </a:p>
                  </a:txBody>
                  <a:tcPr marL="91450" marR="91450" marT="45725" marB="457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9"/>
          <p:cNvSpPr txBox="1"/>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Een actieonderzoeksplan maken</a:t>
            </a:r>
            <a:endParaRPr sz="2800" b="1">
              <a:solidFill>
                <a:srgbClr val="FFFFFF"/>
              </a:solidFill>
            </a:endParaRPr>
          </a:p>
        </p:txBody>
      </p:sp>
      <p:sp>
        <p:nvSpPr>
          <p:cNvPr id="211" name="Google Shape;211;p9"/>
          <p:cNvSpPr txBox="1"/>
          <p:nvPr/>
        </p:nvSpPr>
        <p:spPr>
          <a:xfrm>
            <a:off x="284150" y="1240750"/>
            <a:ext cx="4705800" cy="24186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en-US" sz="2200" b="1" i="0" u="none" strike="noStrike" cap="none">
                <a:solidFill>
                  <a:schemeClr val="dk1"/>
                </a:solidFill>
                <a:latin typeface="Arial"/>
                <a:ea typeface="Arial"/>
                <a:cs typeface="Arial"/>
                <a:sym typeface="Arial"/>
              </a:rPr>
              <a:t>4) </a:t>
            </a:r>
            <a:r>
              <a:rPr lang="en-US" sz="2200" b="1" i="0" u="none" strike="noStrike" cap="none">
                <a:solidFill>
                  <a:schemeClr val="dk1"/>
                </a:solidFill>
                <a:latin typeface="Arial"/>
                <a:ea typeface="Arial"/>
                <a:cs typeface="Arial"/>
                <a:sym typeface="Arial"/>
              </a:rPr>
              <a:t>Methoden </a:t>
            </a:r>
            <a:r>
              <a:rPr lang="en-US" sz="2200" b="1" i="0" u="none" strike="noStrike" cap="none">
                <a:solidFill>
                  <a:schemeClr val="dk1"/>
                </a:solidFill>
                <a:latin typeface="Arial"/>
                <a:ea typeface="Arial"/>
                <a:cs typeface="Arial"/>
                <a:sym typeface="Arial"/>
              </a:rPr>
              <a:t>voor gegevensverzameling</a:t>
            </a:r>
            <a:endParaRPr>
              <a:solidFill>
                <a:schemeClr val="dk1"/>
              </a:solidFill>
            </a:endParaRPr>
          </a:p>
          <a:p>
            <a:pPr marL="342900" marR="0" lvl="0" indent="-342900" algn="l" rtl="0">
              <a:lnSpc>
                <a:spcPct val="107000"/>
              </a:lnSpc>
              <a:spcBef>
                <a:spcPts val="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Werkvoorbeelden van leerlingen</a:t>
            </a:r>
            <a:endParaRPr>
              <a:solidFill>
                <a:schemeClr val="dk1"/>
              </a:solidFil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Klassenobservaties (peer of zelf)</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Enquêtes/vragenlijsten</a:t>
            </a: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r>
              <a:t/>
            </a:r>
            <a:endParaRPr sz="2200" b="0" i="1" u="none" strike="noStrike" cap="none">
              <a:solidFill>
                <a:schemeClr val="dk1"/>
              </a:solidFill>
              <a:latin typeface="Calibri"/>
              <a:ea typeface="Calibri"/>
              <a:cs typeface="Calibri"/>
              <a:sym typeface="Calibri"/>
            </a:endParaRPr>
          </a:p>
        </p:txBody>
      </p:sp>
      <p:sp>
        <p:nvSpPr>
          <p:cNvPr id="212" name="Google Shape;212;p9"/>
          <p:cNvSpPr txBox="1"/>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Van ideeën naar actie: uw actieonderzoeksplan opstellen</a:t>
            </a:r>
            <a:endParaRPr/>
          </a:p>
        </p:txBody>
      </p:sp>
      <p:graphicFrame>
        <p:nvGraphicFramePr>
          <p:cNvPr id="213" name="Google Shape;213;p9"/>
          <p:cNvGraphicFramePr/>
          <p:nvPr/>
        </p:nvGraphicFramePr>
        <p:xfrm>
          <a:off x="480800" y="3167729"/>
          <a:ext cx="3000000" cy="3000000"/>
        </p:xfrm>
        <a:graphic>
          <a:graphicData uri="http://schemas.openxmlformats.org/drawingml/2006/table">
            <a:tbl>
              <a:tblPr firstRow="1" bandRow="1">
                <a:noFill/>
                <a:tableStyleId>{DDAF400C-53C5-452D-9C8D-CDF8B15540AE}</a:tableStyleId>
              </a:tblPr>
              <a:tblGrid>
                <a:gridCol w="2419025"/>
                <a:gridCol w="2383225"/>
                <a:gridCol w="2383225"/>
                <a:gridCol w="2263325"/>
              </a:tblGrid>
              <a:tr h="365075">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Methode</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Wat bijhouden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Hulpmiddel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Frequentie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520425">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Ingediende code</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 meisjes die gedebugde code insturen vs. jongens</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LMS (bijv. Google </a:t>
                      </a:r>
                      <a:r>
                        <a:rPr lang="en-US" sz="1600" u="none" strike="noStrike" cap="none">
                          <a:latin typeface="Arial"/>
                          <a:ea typeface="Arial"/>
                          <a:cs typeface="Arial"/>
                          <a:sym typeface="Arial"/>
                        </a:rPr>
                        <a:t>klaslokaal)</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Wekelijks</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675200">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Vertrouwensonderzoeken</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Pre-/postbeoordelingen: "Hoe zelfverzekerd voel je je bij het debuggen?" (schaal van 1-5).</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Anoniem </a:t>
                      </a:r>
                      <a:r>
                        <a:rPr lang="en-US" sz="1600" u="none" strike="noStrike" cap="none">
                          <a:latin typeface="Arial"/>
                          <a:ea typeface="Arial"/>
                          <a:cs typeface="Arial"/>
                          <a:sym typeface="Arial"/>
                        </a:rPr>
                        <a:t>Google-formulier</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Pre-interventie + week 4</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341275">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Observatie </a:t>
                      </a:r>
                      <a:r>
                        <a:rPr lang="en-US" sz="1600" u="none" strike="noStrike" cap="none">
                          <a:latin typeface="Arial"/>
                          <a:ea typeface="Arial"/>
                          <a:cs typeface="Arial"/>
                          <a:sym typeface="Arial"/>
                        </a:rPr>
                        <a:t>notities</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Noteer deelname van het geslacht in discussies in tweetallen.</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Rubriek: "</a:t>
                      </a:r>
                      <a:r>
                        <a:rPr lang="en-US" sz="1600" u="none" strike="noStrike" cap="none">
                          <a:latin typeface="Arial"/>
                          <a:ea typeface="Arial"/>
                          <a:cs typeface="Arial"/>
                          <a:sym typeface="Arial"/>
                        </a:rPr>
                        <a:t>spreekt 2+ keer per sessie"</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latin typeface="Arial"/>
                          <a:ea typeface="Arial"/>
                          <a:cs typeface="Arial"/>
                          <a:sym typeface="Arial"/>
                        </a:rPr>
                        <a:t>Sessies 1, 3, 5</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bl>
          </a:graphicData>
        </a:graphic>
      </p:graphicFrame>
      <p:sp>
        <p:nvSpPr>
          <p:cNvPr id="214" name="Google Shape;214;p9"/>
          <p:cNvSpPr txBox="1"/>
          <p:nvPr/>
        </p:nvSpPr>
        <p:spPr>
          <a:xfrm>
            <a:off x="4753800" y="1145350"/>
            <a:ext cx="4705800" cy="2418600"/>
          </a:xfrm>
          <a:prstGeom prst="rect">
            <a:avLst/>
          </a:prstGeom>
          <a:noFill/>
          <a:ln>
            <a:noFill/>
          </a:ln>
        </p:spPr>
        <p:txBody>
          <a:bodyPr spcFirstLastPara="1" wrap="square" lIns="91425" tIns="91425" rIns="91425" bIns="91425" anchor="t" anchorCtr="0">
            <a:noAutofit/>
          </a:bodyPr>
          <a:lstStyle/>
          <a:p>
            <a:pPr marL="457200" marR="0" lvl="0" indent="0" algn="l" rtl="0">
              <a:lnSpc>
                <a:spcPct val="107000"/>
              </a:lnSpc>
              <a:spcBef>
                <a:spcPts val="800"/>
              </a:spcBef>
              <a:spcAft>
                <a:spcPts val="0"/>
              </a:spcAft>
              <a:buNone/>
            </a:pPr>
            <a:r>
              <a:t/>
            </a:r>
            <a:endParaRPr sz="1800" b="0" i="0" u="none" strike="noStrike" cap="none">
              <a:solidFill>
                <a:schemeClr val="dk1"/>
              </a:solidFill>
              <a:latin typeface="Arial"/>
              <a:ea typeface="Arial"/>
              <a:cs typeface="Arial"/>
              <a:sym typeface="Arial"/>
            </a:endParaRPr>
          </a:p>
          <a:p>
            <a:pPr marL="342900" marR="0" lvl="1"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Focusgroep discussies</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Beoordelingsresultaten</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Deelname bijhouden</a:t>
            </a:r>
            <a:endParaRPr>
              <a:solidFill>
                <a:schemeClr val="dk1"/>
              </a:solidFill>
            </a:endParaRPr>
          </a:p>
          <a:p>
            <a:pPr marL="0" marR="0" lvl="0" indent="0" algn="l" rtl="0">
              <a:lnSpc>
                <a:spcPct val="100000"/>
              </a:lnSpc>
              <a:spcBef>
                <a:spcPts val="800"/>
              </a:spcBef>
              <a:spcAft>
                <a:spcPts val="0"/>
              </a:spcAft>
              <a:buClr>
                <a:srgbClr val="000000"/>
              </a:buClr>
              <a:buSzPts val="2200"/>
              <a:buFont typeface="Arial"/>
              <a:buNone/>
            </a:pPr>
            <a:r>
              <a:t/>
            </a: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6"/>
          <p:cNvSpPr txBox="1"/>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Een actieonderzoeksplan maken</a:t>
            </a:r>
            <a:endParaRPr sz="2800" b="1">
              <a:solidFill>
                <a:srgbClr val="FFFFFF"/>
              </a:solidFill>
            </a:endParaRPr>
          </a:p>
        </p:txBody>
      </p:sp>
      <p:sp>
        <p:nvSpPr>
          <p:cNvPr id="220" name="Google Shape;220;p16"/>
          <p:cNvSpPr txBox="1"/>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Van ideeën naar actie: uw actieonderzoeksplan opstellen</a:t>
            </a:r>
            <a:endParaRPr/>
          </a:p>
        </p:txBody>
      </p:sp>
      <p:graphicFrame>
        <p:nvGraphicFramePr>
          <p:cNvPr id="221" name="Google Shape;221;p16"/>
          <p:cNvGraphicFramePr/>
          <p:nvPr/>
        </p:nvGraphicFramePr>
        <p:xfrm>
          <a:off x="271958" y="2553903"/>
          <a:ext cx="3000000" cy="3000000"/>
        </p:xfrm>
        <a:graphic>
          <a:graphicData uri="http://schemas.openxmlformats.org/drawingml/2006/table">
            <a:tbl>
              <a:tblPr firstRow="1" bandRow="1">
                <a:noFill/>
                <a:tableStyleId>{DDAF400C-53C5-452D-9C8D-CDF8B15540AE}</a:tableStyleId>
              </a:tblPr>
              <a:tblGrid>
                <a:gridCol w="2709325"/>
                <a:gridCol w="2709325"/>
                <a:gridCol w="2709325"/>
              </a:tblGrid>
              <a:tr h="370850">
                <a:tc>
                  <a:txBody>
                    <a:bodyPr/>
                    <a:lstStyle/>
                    <a:p>
                      <a:pPr marL="0" marR="0" lvl="0" indent="0" algn="l" rtl="0">
                        <a:lnSpc>
                          <a:spcPct val="100000"/>
                        </a:lnSpc>
                        <a:spcBef>
                          <a:spcPts val="0"/>
                        </a:spcBef>
                        <a:spcAft>
                          <a:spcPts val="0"/>
                        </a:spcAft>
                        <a:buNone/>
                      </a:pPr>
                      <a:r>
                        <a:rPr lang="en-US" sz="2000" b="1" u="none" strike="noStrike" cap="none"/>
                        <a:t>Medewerker</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t>Rol</a:t>
                      </a:r>
                      <a:endParaRPr sz="2000" b="1"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2000" b="1" u="none" strike="noStrike" cap="none"/>
                        <a:t>Actie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370850">
                <a:tc>
                  <a:txBody>
                    <a:bodyPr/>
                    <a:lstStyle/>
                    <a:p>
                      <a:pPr marL="0" marR="0" lvl="0" indent="0" algn="l" rtl="0">
                        <a:lnSpc>
                          <a:spcPct val="100000"/>
                        </a:lnSpc>
                        <a:spcBef>
                          <a:spcPts val="0"/>
                        </a:spcBef>
                        <a:spcAft>
                          <a:spcPts val="0"/>
                        </a:spcAft>
                        <a:buNone/>
                      </a:pPr>
                      <a:r>
                        <a:rPr lang="en-US" sz="1600" u="none" strike="noStrike" cap="none"/>
                        <a:t>Studenten</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Feedback geven over de dynamiek van het werken in tweetallen</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Tijdens week 3 een focusgroep leiden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370850">
                <a:tc>
                  <a:txBody>
                    <a:bodyPr/>
                    <a:lstStyle/>
                    <a:p>
                      <a:pPr marL="0" marR="0" lvl="0" indent="0" algn="l" rtl="0">
                        <a:lnSpc>
                          <a:spcPct val="100000"/>
                        </a:lnSpc>
                        <a:spcBef>
                          <a:spcPts val="0"/>
                        </a:spcBef>
                        <a:spcAft>
                          <a:spcPts val="0"/>
                        </a:spcAft>
                        <a:buNone/>
                      </a:pPr>
                      <a:r>
                        <a:rPr lang="en-US" sz="1600" u="none" strike="noStrike" cap="none"/>
                        <a:t>Wiskundeleraar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Strategieën voor paarsgewijs werken vergelijken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Rubrics delen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r h="267775">
                <a:tc>
                  <a:txBody>
                    <a:bodyPr/>
                    <a:lstStyle/>
                    <a:p>
                      <a:pPr marL="0" marR="0" lvl="0" indent="0" algn="l" rtl="0">
                        <a:lnSpc>
                          <a:spcPct val="100000"/>
                        </a:lnSpc>
                        <a:spcBef>
                          <a:spcPts val="0"/>
                        </a:spcBef>
                        <a:spcAft>
                          <a:spcPts val="0"/>
                        </a:spcAft>
                        <a:buNone/>
                      </a:pPr>
                      <a:r>
                        <a:rPr lang="en-US" sz="1600" u="none" strike="noStrike" cap="none"/>
                        <a:t>Studenten </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Co-ontwerp het anonimiteitsproces</a:t>
                      </a:r>
                      <a:endParaRPr sz="16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600" u="none" strike="noStrike" cap="none"/>
                        <a:t>Stemmen over platformopties (bijv. GG-formulieren, Padlet enz.)</a:t>
                      </a:r>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r>
            </a:tbl>
          </a:graphicData>
        </a:graphic>
      </p:graphicFrame>
      <p:sp>
        <p:nvSpPr>
          <p:cNvPr id="222" name="Google Shape;222;p16"/>
          <p:cNvSpPr txBox="1"/>
          <p:nvPr/>
        </p:nvSpPr>
        <p:spPr>
          <a:xfrm>
            <a:off x="271958" y="1294330"/>
            <a:ext cx="13626900" cy="1323600"/>
          </a:xfrm>
          <a:prstGeom prst="rect">
            <a:avLst/>
          </a:prstGeom>
          <a:noFill/>
          <a:ln>
            <a:noFill/>
          </a:ln>
        </p:spPr>
        <p:txBody>
          <a:bodyPr spcFirstLastPara="1" wrap="square" lIns="91425" tIns="45700" rIns="91425" bIns="45700" anchor="t" anchorCtr="0">
            <a:spAutoFit/>
          </a:bodyPr>
          <a:lstStyle/>
          <a:p>
            <a:pPr marL="88900" marR="0" lvl="0" indent="0" algn="l" rtl="0">
              <a:lnSpc>
                <a:spcPct val="100000"/>
              </a:lnSpc>
              <a:spcBef>
                <a:spcPts val="0"/>
              </a:spcBef>
              <a:spcAft>
                <a:spcPts val="0"/>
              </a:spcAft>
              <a:buNone/>
            </a:pPr>
            <a:r>
              <a:rPr lang="en-US" sz="2200" b="1" i="0" u="none" strike="noStrike" cap="none">
                <a:solidFill>
                  <a:schemeClr val="dk1"/>
                </a:solidFill>
                <a:latin typeface="Calibri"/>
                <a:ea typeface="Calibri"/>
                <a:cs typeface="Calibri"/>
                <a:sym typeface="Calibri"/>
              </a:rPr>
              <a:t>5) </a:t>
            </a:r>
            <a:r>
              <a:rPr lang="en-US" sz="2200" b="1" i="0" u="none" strike="noStrike" cap="none">
                <a:solidFill>
                  <a:schemeClr val="dk1"/>
                </a:solidFill>
                <a:latin typeface="Calibri"/>
                <a:ea typeface="Calibri"/>
                <a:cs typeface="Calibri"/>
                <a:sym typeface="Calibri"/>
              </a:rPr>
              <a:t>Samenwerkingsplan</a:t>
            </a:r>
            <a:endParaRPr>
              <a:solidFill>
                <a:schemeClr val="dk1"/>
              </a:solidFil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Collega's: wie helpt bij de implementatie/analyse?</a:t>
            </a:r>
            <a:endParaRPr>
              <a:solidFill>
                <a:schemeClr val="dk1"/>
              </a:solidFil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Studenten: hoe worden studenten mede-eigenaar van het proces? </a:t>
            </a:r>
            <a:endParaRPr>
              <a:solidFill>
                <a:schemeClr val="dk1"/>
              </a:solidFill>
            </a:endParaRPr>
          </a:p>
          <a:p>
            <a:pPr marL="0" marR="0" lvl="0" indent="0" algn="l" rtl="0">
              <a:lnSpc>
                <a:spcPct val="100000"/>
              </a:lnSpc>
              <a:spcBef>
                <a:spcPts val="0"/>
              </a:spcBef>
              <a:spcAft>
                <a:spcPts val="0"/>
              </a:spcAft>
              <a:buClr>
                <a:srgbClr val="000000"/>
              </a:buClr>
              <a:buSzPts val="2200"/>
              <a:buFont typeface="Arial"/>
              <a:buNone/>
            </a:pPr>
            <a:r>
              <a:t/>
            </a: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Activiteit #3 Planontwikkeling</a:t>
            </a:r>
            <a:endParaRPr sz="2800" b="1">
              <a:solidFill>
                <a:srgbClr val="FFFFFF"/>
              </a:solidFill>
            </a:endParaRPr>
          </a:p>
        </p:txBody>
      </p:sp>
      <p:sp>
        <p:nvSpPr>
          <p:cNvPr id="228" name="Google Shape;228;p17"/>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en-US" sz="2400" b="1" i="0" u="none" strike="noStrike" cap="none">
                <a:solidFill>
                  <a:srgbClr val="1D1D1B"/>
                </a:solidFill>
                <a:latin typeface="Arial"/>
                <a:ea typeface="Arial"/>
                <a:cs typeface="Arial"/>
                <a:sym typeface="Arial"/>
              </a:rPr>
              <a:t>Stel je eigen actieonderzoeksplan op! </a:t>
            </a:r>
            <a:endParaRPr/>
          </a:p>
          <a:p>
            <a:pPr marL="88900" marR="0" lvl="0" indent="0" algn="l" rtl="0">
              <a:lnSpc>
                <a:spcPct val="100000"/>
              </a:lnSpc>
              <a:spcBef>
                <a:spcPts val="0"/>
              </a:spcBef>
              <a:spcAft>
                <a:spcPts val="0"/>
              </a:spcAft>
              <a:buNone/>
            </a:pPr>
            <a:r>
              <a:rPr lang="en-US" sz="2200" b="0" i="1" u="none" strike="noStrike" cap="none">
                <a:solidFill>
                  <a:schemeClr val="dk1"/>
                </a:solidFill>
                <a:latin typeface="Arial"/>
                <a:ea typeface="Arial"/>
                <a:cs typeface="Arial"/>
                <a:sym typeface="Arial"/>
              </a:rPr>
              <a:t>Vul het sjabloon voor het actieonderzoeksplan in</a:t>
            </a:r>
            <a:endParaRPr/>
          </a:p>
          <a:p>
            <a:pPr marL="88900" marR="0" lvl="0" indent="0" algn="l" rtl="0">
              <a:lnSpc>
                <a:spcPct val="100000"/>
              </a:lnSpc>
              <a:spcBef>
                <a:spcPts val="0"/>
              </a:spcBef>
              <a:spcAft>
                <a:spcPts val="0"/>
              </a:spcAft>
              <a:buNone/>
            </a:pPr>
            <a:r>
              <a:t/>
            </a: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t/>
            </a: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200" b="0" i="1" u="none" strike="noStrike" cap="none">
                <a:solidFill>
                  <a:schemeClr val="dk1"/>
                </a:solidFill>
                <a:latin typeface="Arial"/>
                <a:ea typeface="Arial"/>
                <a:cs typeface="Arial"/>
                <a:sym typeface="Arial"/>
              </a:rPr>
              <a:t> </a:t>
            </a:r>
            <a:endParaRPr/>
          </a:p>
        </p:txBody>
      </p:sp>
      <p:pic>
        <p:nvPicPr>
          <p:cNvPr id="229" name="Google Shape;229;p17"/>
          <p:cNvPicPr preferRelativeResize="0"/>
          <p:nvPr/>
        </p:nvPicPr>
        <p:blipFill rotWithShape="1">
          <a:blip r:embed="rId3">
            <a:alphaModFix/>
          </a:blip>
          <a:srcRect l="0" t="0" r="0" b="0"/>
          <a:stretch/>
        </p:blipFill>
        <p:spPr>
          <a:xfrm>
            <a:off x="760322" y="2241646"/>
            <a:ext cx="3551228" cy="3642676"/>
          </a:xfrm>
          <a:prstGeom prst="rect">
            <a:avLst/>
          </a:prstGeom>
          <a:noFill/>
          <a:ln>
            <a:noFill/>
          </a:ln>
        </p:spPr>
      </p:pic>
      <p:pic>
        <p:nvPicPr>
          <p:cNvPr id="230" name="Google Shape;230;p17"/>
          <p:cNvPicPr preferRelativeResize="0"/>
          <p:nvPr/>
        </p:nvPicPr>
        <p:blipFill rotWithShape="1">
          <a:blip r:embed="rId4">
            <a:alphaModFix/>
          </a:blip>
          <a:srcRect l="0" t="0" r="0" b="0"/>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8"/>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Samenvatting &amp; volgende stappen</a:t>
            </a:r>
            <a:endParaRPr sz="2800" b="1">
              <a:solidFill>
                <a:srgbClr val="FFFFFF"/>
              </a:solidFill>
            </a:endParaRPr>
          </a:p>
        </p:txBody>
      </p:sp>
      <p:sp>
        <p:nvSpPr>
          <p:cNvPr id="236" name="Google Shape;236;p18"/>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Belangrijkste conclusies:</a:t>
            </a:r>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Effectieve interventies zijn doelgericht, meetbaar en collaboratief</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Gegevensverzameling moet doelgericht en beheersbaar zijn</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Samenwerking versterkt onderzoeksvaliditeit en impact</a:t>
            </a:r>
            <a:endParaRPr sz="1800" b="0" i="0" u="none" strike="noStrike" cap="none">
              <a:solidFill>
                <a:schemeClr val="dk1"/>
              </a:solidFill>
              <a:latin typeface="Arial"/>
              <a:ea typeface="Arial"/>
              <a:cs typeface="Arial"/>
              <a:sym typeface="Arial"/>
            </a:endParaRPr>
          </a:p>
          <a:p>
            <a:pPr marL="88900" marR="0" lvl="0" indent="0" algn="l" rtl="0">
              <a:lnSpc>
                <a:spcPct val="100000"/>
              </a:lnSpc>
              <a:spcBef>
                <a:spcPts val="800"/>
              </a:spcBef>
              <a:spcAft>
                <a:spcPts val="0"/>
              </a:spcAft>
              <a:buNone/>
            </a:pPr>
            <a:r>
              <a:t/>
            </a:r>
            <a:endParaRPr sz="24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Volgende </a:t>
            </a:r>
            <a:r>
              <a:rPr lang="en-US" sz="2400" b="1" i="0" u="none" strike="noStrike" cap="none">
                <a:solidFill>
                  <a:schemeClr val="dk1"/>
                </a:solidFill>
                <a:latin typeface="Arial"/>
                <a:ea typeface="Arial"/>
                <a:cs typeface="Arial"/>
                <a:sym typeface="Arial"/>
              </a:rPr>
              <a:t>stappen:</a:t>
            </a:r>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Voer je actieonderzoeksplan uit</a:t>
            </a:r>
            <a:endParaRPr sz="1800" b="1" i="0" u="none" strike="noStrike" cap="none">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Documenteer uw proces en bevindingen</a:t>
            </a:r>
            <a:endParaRPr sz="1800">
              <a:solidFill>
                <a:schemeClr val="dk1"/>
              </a:solidFil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Module 8: </a:t>
            </a:r>
            <a:r>
              <a:rPr lang="en-US" sz="1800" b="0" i="1" u="none" strike="noStrike" cap="none">
                <a:solidFill>
                  <a:schemeClr val="dk1"/>
                </a:solidFill>
                <a:latin typeface="Arial"/>
                <a:ea typeface="Arial"/>
                <a:cs typeface="Arial"/>
                <a:sym typeface="Arial"/>
              </a:rPr>
              <a:t>Workshop - co-design en evaluatie van leerscenario's voor </a:t>
            </a:r>
            <a:r>
              <a:rPr lang="en-US" sz="1800" b="0" i="1" u="none" strike="noStrike" cap="none">
                <a:solidFill>
                  <a:schemeClr val="dk1"/>
                </a:solidFill>
                <a:latin typeface="Arial"/>
                <a:ea typeface="Arial"/>
                <a:cs typeface="Arial"/>
                <a:sym typeface="Arial"/>
              </a:rPr>
              <a:t>informaticaonderwijs en -beoordeling, gebaseerd op het TINKER-raamwerk.</a:t>
            </a:r>
            <a:endParaRPr sz="1800">
              <a:solidFill>
                <a:schemeClr val="dk1"/>
              </a:solidFill>
            </a:endParaRPr>
          </a:p>
          <a:p>
            <a:pPr marL="88900" marR="0" lvl="0" indent="0" algn="l" rtl="0">
              <a:lnSpc>
                <a:spcPct val="100000"/>
              </a:lnSpc>
              <a:spcBef>
                <a:spcPts val="0"/>
              </a:spcBef>
              <a:spcAft>
                <a:spcPts val="0"/>
              </a:spcAft>
              <a:buNone/>
            </a:pPr>
            <a:r>
              <a:t/>
            </a: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t/>
            </a: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None/>
            </a:pPr>
            <a:r>
              <a:rPr lang="en-US" sz="2200" b="0" i="1" u="none" strike="noStrike" cap="none">
                <a:solidFill>
                  <a:schemeClr val="dk1"/>
                </a:solidFill>
                <a:latin typeface="Arial"/>
                <a:ea typeface="Arial"/>
                <a:cs typeface="Arial"/>
                <a:sym typeface="Arial"/>
              </a:rPr>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a:t>Aanvullende bronnen</a:t>
            </a:r>
            <a:endParaRPr sz="3400"/>
          </a:p>
        </p:txBody>
      </p:sp>
      <p:sp>
        <p:nvSpPr>
          <p:cNvPr id="242" name="Google Shape;242;p44"/>
          <p:cNvSpPr txBox="1"/>
          <p:nvPr>
            <p:ph type="body" idx="2"/>
          </p:nvPr>
        </p:nvSpPr>
        <p:spPr>
          <a:xfrm>
            <a:off x="234306" y="979750"/>
            <a:ext cx="11537100" cy="5289300"/>
          </a:xfrm>
          <a:prstGeom prst="rect">
            <a:avLst/>
          </a:prstGeom>
          <a:noFill/>
          <a:ln>
            <a:noFill/>
          </a:ln>
        </p:spPr>
        <p:txBody>
          <a:bodyPr spcFirstLastPara="1" wrap="square" lIns="91425" tIns="45700" rIns="91425" bIns="45700" anchor="t" anchorCtr="0">
            <a:noAutofit/>
          </a:bodyPr>
          <a:lstStyle/>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Leidinggeven aan samenwerkend professionalisme. Centrum voor Strategisch Onderwijs (Australië). </a:t>
            </a:r>
            <a:r>
              <a:rPr lang="en-US" sz="1400" u="sng">
                <a:solidFill>
                  <a:schemeClr val="hlink"/>
                </a:solidFill>
                <a:latin typeface="Arial"/>
                <a:ea typeface="Arial"/>
                <a:cs typeface="Arial"/>
                <a:sym typeface="Arial"/>
                <a:hlinkClick r:id="rId3"/>
              </a:rPr>
              <a:t>https://www.</a:t>
            </a:r>
            <a:r>
              <a:rPr lang="en-US" sz="1400">
                <a:solidFill>
                  <a:srgbClr val="1D1D1B"/>
                </a:solidFill>
                <a:latin typeface="Arial"/>
                <a:ea typeface="Arial"/>
                <a:cs typeface="Arial"/>
                <a:sym typeface="Arial"/>
              </a:rPr>
              <a:t>andyhargreaves.com/uploads/5/2/9/2/5292616/seminar_series_274-april2018.pdf </a:t>
            </a:r>
            <a:endParaRPr sz="1400"/>
          </a:p>
          <a:p>
            <a:pPr marL="457200" lvl="0" indent="-317500" algn="l" rtl="0">
              <a:lnSpc>
                <a:spcPct val="200000"/>
              </a:lnSpc>
              <a:spcBef>
                <a:spcPts val="1000"/>
              </a:spcBef>
              <a:spcAft>
                <a:spcPts val="0"/>
              </a:spcAft>
              <a:buClr>
                <a:srgbClr val="1D1D1B"/>
              </a:buClr>
              <a:buSzPts val="1400"/>
              <a:buFont typeface="Arial"/>
              <a:buChar char="●"/>
            </a:pPr>
            <a:r>
              <a:rPr lang="en-US" sz="1400" b="0" i="0">
                <a:solidFill>
                  <a:schemeClr val="dk1"/>
                </a:solidFill>
                <a:latin typeface="Arial"/>
                <a:ea typeface="Arial"/>
                <a:cs typeface="Arial"/>
                <a:sym typeface="Arial"/>
              </a:rPr>
              <a:t>Dunne, F., Evans, P., &amp; Thompson-Grove, G. (n.d.). </a:t>
            </a:r>
            <a:r>
              <a:rPr lang="en-US" sz="1400" b="0" i="1">
                <a:solidFill>
                  <a:schemeClr val="dk1"/>
                </a:solidFill>
                <a:latin typeface="Arial"/>
                <a:ea typeface="Arial"/>
                <a:cs typeface="Arial"/>
                <a:sym typeface="Arial"/>
              </a:rPr>
              <a:t>Adviesprotocol: Framing consultancy dilemma's</a:t>
            </a:r>
            <a:r>
              <a:rPr lang="en-US" sz="1400" b="0" i="0">
                <a:solidFill>
                  <a:schemeClr val="dk1"/>
                </a:solidFill>
                <a:latin typeface="Arial"/>
                <a:ea typeface="Arial"/>
                <a:cs typeface="Arial"/>
                <a:sym typeface="Arial"/>
              </a:rPr>
              <a:t>. </a:t>
            </a:r>
            <a:r>
              <a:rPr lang="en-US" sz="1400" b="0" i="0">
                <a:solidFill>
                  <a:schemeClr val="dk1"/>
                </a:solidFill>
                <a:latin typeface="Arial"/>
                <a:ea typeface="Arial"/>
                <a:cs typeface="Arial"/>
                <a:sym typeface="Arial"/>
              </a:rPr>
              <a:t>Coalition of Essential Schools &amp; Annenberg Institute for School Reform. </a:t>
            </a:r>
            <a:r>
              <a:rPr lang="en-US" sz="1400" b="0" i="0" u="sng">
                <a:solidFill>
                  <a:schemeClr val="hlink"/>
                </a:solidFill>
                <a:latin typeface="Arial"/>
                <a:ea typeface="Arial"/>
                <a:cs typeface="Arial"/>
                <a:sym typeface="Arial"/>
                <a:hlinkClick r:id="rId4"/>
              </a:rPr>
              <a:t>https://www.</a:t>
            </a:r>
            <a:r>
              <a:rPr lang="en-US" sz="1400" b="0" i="0">
                <a:solidFill>
                  <a:schemeClr val="dk1"/>
                </a:solidFill>
                <a:latin typeface="Arial"/>
                <a:ea typeface="Arial"/>
                <a:cs typeface="Arial"/>
                <a:sym typeface="Arial"/>
              </a:rPr>
              <a:t>clee.org/wp-content/uploads/2024/07/consultancy.pdf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Actieonderzoek: Improving schools and empowering educators (6th ed.). SAGE Publications. </a:t>
            </a:r>
            <a:r>
              <a:rPr lang="en-US" sz="1400" u="sng">
                <a:solidFill>
                  <a:schemeClr val="hlink"/>
                </a:solidFill>
                <a:latin typeface="Arial"/>
                <a:ea typeface="Arial"/>
                <a:cs typeface="Arial"/>
                <a:sym typeface="Arial"/>
                <a:hlinkClick r:id="rId5"/>
              </a:rPr>
              <a:t>https://books.</a:t>
            </a:r>
            <a:r>
              <a:rPr lang="en-US" sz="1400">
                <a:solidFill>
                  <a:srgbClr val="1D1D1B"/>
                </a:solidFill>
                <a:latin typeface="Arial"/>
                <a:ea typeface="Arial"/>
                <a:cs typeface="Arial"/>
                <a:sym typeface="Arial"/>
              </a:rPr>
              <a:t>google.it/books?id=_KahDwAAQBAJ&amp;lpg=PP1&amp;pg=PP1#v=onepage&amp;q&amp;f=false </a:t>
            </a:r>
            <a:endParaRPr sz="1400"/>
          </a:p>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 10.1016/j.tate.2007.01.004. </a:t>
            </a:r>
            <a:r>
              <a:rPr lang="en-US" sz="1400">
                <a:solidFill>
                  <a:srgbClr val="1D1D1B"/>
                </a:solidFill>
                <a:latin typeface="Arial"/>
                <a:ea typeface="Arial"/>
                <a:cs typeface="Arial"/>
                <a:sym typeface="Arial"/>
              </a:rPr>
              <a:t>https://rb.gy/erhvry.</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Universiteit van Californië. (n.d.). Hoe SMART-doelen schrijven (v2). University of California Office of the President. </a:t>
            </a:r>
            <a:r>
              <a:rPr lang="en-US" sz="1400" u="sng">
                <a:solidFill>
                  <a:schemeClr val="hlink"/>
                </a:solidFill>
                <a:latin typeface="Arial"/>
                <a:ea typeface="Arial"/>
                <a:cs typeface="Arial"/>
                <a:sym typeface="Arial"/>
                <a:hlinkClick r:id="rId7"/>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Handleidingen voor actieonderzoek. (2023, 15 januari). SMART onderzoeksvragen schrijven voor actieonderzoek [Video]. YouTube. </a:t>
            </a:r>
            <a:r>
              <a:rPr lang="en-US" sz="1400">
                <a:solidFill>
                  <a:srgbClr val="1D1D1B"/>
                </a:solidFill>
                <a:latin typeface="Arial"/>
                <a:ea typeface="Arial"/>
                <a:cs typeface="Arial"/>
                <a:sym typeface="Arial"/>
              </a:rPr>
              <a:t>https://www.youtube.com/watch?v=U4IU-y9-J8Q.</a:t>
            </a:r>
            <a:endParaRPr sz="14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grpSp>
        <p:nvGrpSpPr>
          <p:cNvPr id="247" name="Google Shape;247;g35774147b8d_0_57"/>
          <p:cNvGrpSpPr/>
          <p:nvPr/>
        </p:nvGrpSpPr>
        <p:grpSpPr>
          <a:xfrm>
            <a:off x="2179811" y="4729766"/>
            <a:ext cx="7832078" cy="1110328"/>
            <a:chOff x="2179603" y="4888792"/>
            <a:chExt cx="7798544" cy="1110328"/>
          </a:xfrm>
        </p:grpSpPr>
        <p:pic>
          <p:nvPicPr>
            <p:cNvPr id="248" name="Google Shape;248;g35774147b8d_0_57"/>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249" name="Google Shape;249;g35774147b8d_0_57"/>
            <p:cNvPicPr preferRelativeResize="0"/>
            <p:nvPr/>
          </p:nvPicPr>
          <p:blipFill rotWithShape="1">
            <a:blip r:embed="rId4">
              <a:alphaModFix/>
            </a:blip>
            <a:srcRect l="9995" t="21987" r="6844" b="5543"/>
            <a:stretch/>
          </p:blipFill>
          <p:spPr>
            <a:xfrm>
              <a:off x="3796545" y="4949617"/>
              <a:ext cx="1406759" cy="526545"/>
            </a:xfrm>
            <a:prstGeom prst="rect">
              <a:avLst/>
            </a:prstGeom>
            <a:noFill/>
            <a:ln>
              <a:noFill/>
            </a:ln>
          </p:spPr>
        </p:pic>
        <p:pic>
          <p:nvPicPr>
            <p:cNvPr id="250" name="Google Shape;250;g35774147b8d_0_57"/>
            <p:cNvPicPr preferRelativeResize="0"/>
            <p:nvPr/>
          </p:nvPicPr>
          <p:blipFill rotWithShape="1">
            <a:blip r:embed="rId5">
              <a:alphaModFix/>
            </a:blip>
            <a:srcRect l="0" t="0" r="0" b="0"/>
            <a:stretch/>
          </p:blipFill>
          <p:spPr>
            <a:xfrm>
              <a:off x="5134273" y="4888792"/>
              <a:ext cx="1053679" cy="602102"/>
            </a:xfrm>
            <a:prstGeom prst="rect">
              <a:avLst/>
            </a:prstGeom>
            <a:noFill/>
            <a:ln>
              <a:noFill/>
            </a:ln>
          </p:spPr>
        </p:pic>
        <p:pic>
          <p:nvPicPr>
            <p:cNvPr id="251" name="Google Shape;251;g35774147b8d_0_57"/>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252" name="Google Shape;252;g35774147b8d_0_57"/>
            <p:cNvPicPr preferRelativeResize="0"/>
            <p:nvPr/>
          </p:nvPicPr>
          <p:blipFill rotWithShape="1">
            <a:blip r:embed="rId7">
              <a:alphaModFix/>
            </a:blip>
            <a:srcRect l="6518" t="2903" r="6457" b="0"/>
            <a:stretch/>
          </p:blipFill>
          <p:spPr>
            <a:xfrm>
              <a:off x="7781600" y="4945247"/>
              <a:ext cx="2196547" cy="545647"/>
            </a:xfrm>
            <a:prstGeom prst="rect">
              <a:avLst/>
            </a:prstGeom>
            <a:noFill/>
            <a:ln>
              <a:noFill/>
            </a:ln>
          </p:spPr>
        </p:pic>
        <p:pic>
          <p:nvPicPr>
            <p:cNvPr id="253" name="Google Shape;253;g35774147b8d_0_57"/>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254" name="Google Shape;254;g35774147b8d_0_57"/>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255" name="Google Shape;255;g35774147b8d_0_57"/>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256" name="Google Shape;256;g35774147b8d_0_57"/>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257" name="Google Shape;257;g35774147b8d_0_57"/>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258" name="Google Shape;258;g35774147b8d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lvl="0" indent="0" algn="just" rtl="0">
              <a:lnSpc>
                <a:spcPct val="107916"/>
              </a:lnSpc>
              <a:spcBef>
                <a:spcPts val="0"/>
              </a:spcBef>
              <a:spcAft>
                <a:spcPts val="800"/>
              </a:spcAft>
              <a:buNone/>
            </a:pPr>
            <a:r>
              <a:rPr lang="en-US" sz="1100">
                <a:solidFill>
                  <a:srgbClr val="1D1D1B"/>
                </a:solidFill>
                <a:latin typeface="Calibri"/>
                <a:ea typeface="Calibri"/>
                <a:cs typeface="Calibri"/>
                <a:sym typeface="Calibri"/>
              </a:rPr>
              <a:t>Beschikbaar op </a:t>
            </a:r>
            <a:r>
              <a:rPr lang="en-US" sz="1100" u="sng">
                <a:solidFill>
                  <a:schemeClr val="hlink"/>
                </a:solidFill>
                <a:latin typeface="Calibri"/>
                <a:ea typeface="Calibri"/>
                <a:cs typeface="Calibri"/>
                <a:sym typeface="Calibri"/>
                <a:hlinkClick r:id="rId13"/>
              </a:rPr>
              <a:t>https://tinker-project.eu/elearning/</a:t>
            </a:r>
            <a:endParaRPr sz="1100">
              <a:solidFill>
                <a:srgbClr val="16C45B"/>
              </a:solidFill>
              <a:latin typeface="Calibri"/>
              <a:ea typeface="Calibri"/>
              <a:cs typeface="Calibri"/>
              <a:sym typeface="Calibri"/>
            </a:endParaRPr>
          </a:p>
        </p:txBody>
      </p:sp>
      <p:pic>
        <p:nvPicPr>
          <p:cNvPr id="259" name="Google Shape;259;g35774147b8d_0_57"/>
          <p:cNvPicPr preferRelativeResize="0"/>
          <p:nvPr/>
        </p:nvPicPr>
        <p:blipFill>
          <a:blip r:embed="rId14">
            <a:alphaModFix/>
          </a:blip>
          <a:stretch>
            <a:fillRect/>
          </a:stretch>
        </p:blipFill>
        <p:spPr>
          <a:xfrm>
            <a:off x="4222188" y="3563650"/>
            <a:ext cx="1171575" cy="409575"/>
          </a:xfrm>
          <a:prstGeom prst="rect">
            <a:avLst/>
          </a:prstGeom>
          <a:noFill/>
          <a:ln>
            <a:noFill/>
          </a:ln>
        </p:spPr>
      </p:pic>
      <p:sp>
        <p:nvSpPr>
          <p:cNvPr id="260" name="Google Shape;260;g35774147b8d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lvl="0" indent="1904" algn="ctr" rtl="0">
              <a:lnSpc>
                <a:spcPct val="107916"/>
              </a:lnSpc>
              <a:spcBef>
                <a:spcPts val="0"/>
              </a:spcBef>
              <a:spcAft>
                <a:spcPts val="800"/>
              </a:spcAft>
              <a:buNone/>
            </a:pPr>
            <a:r>
              <a:rPr lang="en-US" sz="1200" b="1">
                <a:solidFill>
                  <a:srgbClr val="1D1D1B"/>
                </a:solidFill>
                <a:latin typeface="Calibri"/>
                <a:ea typeface="Calibri"/>
                <a:cs typeface="Calibri"/>
                <a:sym typeface="Calibri"/>
              </a:rPr>
              <a:t>Deze publicatie valt onder de </a:t>
            </a:r>
            <a:r>
              <a:rPr lang="en-US" sz="1200" b="1" i="1">
                <a:solidFill>
                  <a:srgbClr val="1D1D1B"/>
                </a:solidFill>
                <a:latin typeface="Calibri"/>
                <a:ea typeface="Calibri"/>
                <a:cs typeface="Calibri"/>
                <a:sym typeface="Calibri"/>
              </a:rPr>
              <a:t>Creative Commons Naamsvermelding-NietCommercieel-GeenDerivaten 4.0 Internationale </a:t>
            </a:r>
            <a:r>
              <a:rPr lang="en-US" sz="1200" b="1">
                <a:solidFill>
                  <a:srgbClr val="1D1D1B"/>
                </a:solidFill>
                <a:latin typeface="Calibri"/>
                <a:ea typeface="Calibri"/>
                <a:cs typeface="Calibri"/>
                <a:sym typeface="Calibri"/>
              </a:rPr>
              <a:t>Licentie (</a:t>
            </a:r>
            <a:r>
              <a:rPr lang="en-US" sz="1200" b="1" u="sng">
                <a:solidFill>
                  <a:srgbClr val="16C45B"/>
                </a:solidFill>
                <a:latin typeface="Calibri"/>
                <a:ea typeface="Calibri"/>
                <a:cs typeface="Calibri"/>
                <a:sym typeface="Calibri"/>
                <a:hlinkClick r:id="rId15">
                  <a:extLst>
                    <a:ext uri="{A12FA001-AC4F-418D-AE19-62706E023703}">
                      <ahyp:hlinkClr val="tx"/>
                    </a:ext>
                  </a:extLst>
                </a:hlinkClick>
              </a:rPr>
              <a:t>CC BY-NC-ND 4.0</a:t>
            </a:r>
            <a:r>
              <a:rPr lang="en-US" sz="1200" b="1">
                <a:solidFill>
                  <a:srgbClr val="1D1D1B"/>
                </a:solidFill>
                <a:latin typeface="Calibri"/>
                <a:ea typeface="Calibri"/>
                <a:cs typeface="Calibri"/>
                <a:sym typeface="Calibri"/>
              </a:rPr>
              <a: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556a82191b_1_40"/>
          <p:cNvSpPr txBox="1"/>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Actieonderzoek: leerkrachten als medescheppers van oplossingen</a:t>
            </a:r>
            <a:endParaRPr/>
          </a:p>
        </p:txBody>
      </p:sp>
      <p:sp>
        <p:nvSpPr>
          <p:cNvPr id="120" name="Google Shape;120;g3556a82191b_1_40"/>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None/>
            </a:pPr>
            <a:r>
              <a:rPr lang="en-US"/>
              <a:t>Unit 7.2: </a:t>
            </a:r>
            <a:r>
              <a:rPr lang="en-US"/>
              <a:t>Gezamenlijk actieonderzoek: interventies ontwerpen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126" name="Google Shape;126;p4"/>
          <p:cNvSpPr txBox="1"/>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000" b="0" i="0" u="none" strike="noStrike">
                <a:solidFill>
                  <a:srgbClr val="1D1D1B"/>
                </a:solidFill>
                <a:latin typeface="Arial"/>
                <a:ea typeface="Arial"/>
                <a:cs typeface="Arial"/>
                <a:sym typeface="Arial"/>
              </a:rPr>
              <a:t>Aan het eind van deze </a:t>
            </a:r>
            <a:r>
              <a:rPr lang="en-US" sz="2000">
                <a:solidFill>
                  <a:srgbClr val="1D1D1B"/>
                </a:solidFill>
                <a:latin typeface="Arial"/>
                <a:ea typeface="Arial"/>
                <a:cs typeface="Arial"/>
                <a:sym typeface="Arial"/>
              </a:rPr>
              <a:t>Unit </a:t>
            </a:r>
            <a:r>
              <a:rPr lang="en-US" sz="2000" b="0" i="0" u="none" strike="noStrike">
                <a:solidFill>
                  <a:srgbClr val="1D1D1B"/>
                </a:solidFill>
                <a:latin typeface="Arial"/>
                <a:ea typeface="Arial"/>
                <a:cs typeface="Arial"/>
                <a:sym typeface="Arial"/>
              </a:rPr>
              <a:t>zijn leerkrachten in staat om:</a:t>
            </a:r>
            <a:endParaRPr sz="2000" b="1" i="0" u="none" strike="noStrike">
              <a:solidFill>
                <a:srgbClr val="1D1D1B"/>
              </a:solidFill>
              <a:latin typeface="Arial"/>
              <a:ea typeface="Arial"/>
              <a:cs typeface="Arial"/>
              <a:sym typeface="Arial"/>
            </a:endParaRPr>
          </a:p>
          <a:p>
            <a:pPr marL="0" lvl="0" indent="0" algn="l" rtl="0">
              <a:lnSpc>
                <a:spcPct val="90000"/>
              </a:lnSpc>
              <a:spcBef>
                <a:spcPts val="0"/>
              </a:spcBef>
              <a:spcAft>
                <a:spcPts val="0"/>
              </a:spcAft>
              <a:buClr>
                <a:schemeClr val="accent4"/>
              </a:buClr>
              <a:buSzPts val="1800"/>
              <a:buNone/>
            </a:pPr>
            <a:r>
              <a:t/>
            </a:r>
            <a:endParaRPr sz="2000" b="1">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Een actieonderzoeksplan met meetbare resultaten te ontwerpen en te implementeren.</a:t>
            </a:r>
            <a:endParaRPr/>
          </a:p>
          <a:p>
            <a:pPr marL="0" lvl="0" indent="0" algn="l" rtl="0">
              <a:lnSpc>
                <a:spcPct val="90000"/>
              </a:lnSpc>
              <a:spcBef>
                <a:spcPts val="0"/>
              </a:spcBef>
              <a:spcAft>
                <a:spcPts val="0"/>
              </a:spcAft>
              <a:buClr>
                <a:schemeClr val="accent4"/>
              </a:buClr>
              <a:buSzPts val="1800"/>
              <a:buNone/>
            </a:pPr>
            <a:r>
              <a:t/>
            </a: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Samenwerken met collega's om interventies te ontwikkelen en te verfijnen.</a:t>
            </a:r>
            <a:endParaRPr/>
          </a:p>
          <a:p>
            <a:pPr marL="342900" lvl="0" indent="-228600" algn="l" rtl="0">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Doelgerichte oplossingen creëren die afgestemd zijn op informaticadoelen en genderintegratie.</a:t>
            </a:r>
            <a:endParaRPr/>
          </a:p>
          <a:p>
            <a:pPr marL="342900" lvl="0" indent="-228600" algn="l" rtl="0">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Een gedetailleerd plan opstellen met SMART-vragen, duidelijke stappen en methoden voor gegevensverzameling.</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a:t>Inhoud</a:t>
            </a:r>
            <a:endParaRPr/>
          </a:p>
        </p:txBody>
      </p:sp>
      <p:sp>
        <p:nvSpPr>
          <p:cNvPr id="133" name="Google Shape;133;p5"/>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1 - WP-titel</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2 - Titel van de unit</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3 - </a:t>
            </a:r>
            <a:r>
              <a:rPr lang="en-US" sz="2400">
                <a:solidFill>
                  <a:schemeClr val="dk1"/>
                </a:solidFill>
                <a:latin typeface="Arial"/>
                <a:ea typeface="Arial"/>
                <a:cs typeface="Arial"/>
                <a:sym typeface="Arial"/>
              </a:rPr>
              <a:t>Leerresultaten</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4 - </a:t>
            </a:r>
            <a:r>
              <a:rPr lang="en-US" sz="2400">
                <a:solidFill>
                  <a:schemeClr val="dk1"/>
                </a:solidFill>
                <a:latin typeface="Arial"/>
                <a:ea typeface="Arial"/>
                <a:cs typeface="Arial"/>
                <a:sym typeface="Arial"/>
              </a:rPr>
              <a:t>Inhoud</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5 - </a:t>
            </a:r>
            <a:r>
              <a:rPr lang="en-US" sz="2400">
                <a:solidFill>
                  <a:schemeClr val="dk1"/>
                </a:solidFill>
                <a:latin typeface="Arial"/>
                <a:ea typeface="Arial"/>
                <a:cs typeface="Arial"/>
                <a:sym typeface="Arial"/>
              </a:rPr>
              <a:t>Samenvatting van Unit 1</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6 - </a:t>
            </a:r>
            <a:r>
              <a:rPr lang="en-US" sz="2400">
                <a:solidFill>
                  <a:schemeClr val="dk1"/>
                </a:solidFill>
                <a:latin typeface="Arial"/>
                <a:ea typeface="Arial"/>
                <a:cs typeface="Arial"/>
                <a:sym typeface="Arial"/>
              </a:rPr>
              <a:t>Inleiding tot gezamenlijk actieonderzoek</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7 - Activiteit #1 Uitdaging - uitwisseling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8 - Belangrijkste principes voor effectieve interventies</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9&amp;10 - Voorbeeld van interventiestrategieën </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11 - </a:t>
            </a:r>
            <a:r>
              <a:rPr lang="en-US" sz="2400">
                <a:solidFill>
                  <a:schemeClr val="dk1"/>
                </a:solidFill>
                <a:latin typeface="Arial"/>
                <a:ea typeface="Arial"/>
                <a:cs typeface="Arial"/>
                <a:sym typeface="Arial"/>
              </a:rPr>
              <a:t>Activiteit #2 Interventie - brainstorm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12-14 - </a:t>
            </a:r>
            <a:r>
              <a:rPr lang="en-US" sz="2400">
                <a:solidFill>
                  <a:schemeClr val="dk1"/>
                </a:solidFill>
                <a:latin typeface="Arial"/>
                <a:ea typeface="Arial"/>
                <a:cs typeface="Arial"/>
                <a:sym typeface="Arial"/>
              </a:rPr>
              <a:t>Een actieonderzoeksplan maken</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15 - </a:t>
            </a:r>
            <a:r>
              <a:rPr lang="en-US" sz="2400">
                <a:solidFill>
                  <a:schemeClr val="dk1"/>
                </a:solidFill>
                <a:latin typeface="Arial"/>
                <a:ea typeface="Arial"/>
                <a:cs typeface="Arial"/>
                <a:sym typeface="Arial"/>
              </a:rPr>
              <a:t>Activiteit #3 Planontwikkeling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Dia 16 - </a:t>
            </a:r>
            <a:r>
              <a:rPr lang="en-US" sz="2400">
                <a:solidFill>
                  <a:schemeClr val="dk1"/>
                </a:solidFill>
                <a:latin typeface="Arial"/>
                <a:ea typeface="Arial"/>
                <a:cs typeface="Arial"/>
                <a:sym typeface="Arial"/>
              </a:rPr>
              <a:t>Samenvatting &amp; volgende stappen</a:t>
            </a:r>
            <a:endParaRPr/>
          </a:p>
          <a:p>
            <a:pPr marL="457200" lvl="0" indent="-114300" algn="l" rtl="0">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r>
              <a:t/>
            </a: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Recapitulatie van Unit 1 </a:t>
            </a:r>
            <a:endParaRPr/>
          </a:p>
        </p:txBody>
      </p:sp>
      <p:sp>
        <p:nvSpPr>
          <p:cNvPr id="139" name="Google Shape;139;p24"/>
          <p:cNvSpPr txBox="1"/>
          <p:nvPr>
            <p:ph type="body" idx="2"/>
          </p:nvPr>
        </p:nvSpPr>
        <p:spPr>
          <a:xfrm>
            <a:off x="0" y="1020568"/>
            <a:ext cx="11789100" cy="5661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t/>
            </a: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40" name="Google Shape;140;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sng" strike="noStrike" cap="none">
                <a:solidFill>
                  <a:srgbClr val="000000"/>
                </a:solidFill>
                <a:latin typeface="Arial"/>
                <a:ea typeface="Arial"/>
                <a:cs typeface="Arial"/>
                <a:sym typeface="Arial"/>
              </a:rPr>
              <a:t>Identificeren </a:t>
            </a:r>
            <a:r>
              <a:rPr lang="en-US" sz="3200" b="1" i="0" u="none" strike="noStrike" cap="none">
                <a:solidFill>
                  <a:srgbClr val="000000"/>
                </a:solidFill>
                <a:latin typeface="Arial"/>
                <a:ea typeface="Arial"/>
                <a:cs typeface="Arial"/>
                <a:sym typeface="Arial"/>
              </a:rPr>
              <a:t>→ Plannen → Handelen → Observeren → Reflecteren</a:t>
            </a:r>
            <a:endParaRPr/>
          </a:p>
          <a:p>
            <a:pPr marL="0" marR="0" lvl="0" indent="0" algn="l" rtl="0">
              <a:lnSpc>
                <a:spcPct val="100000"/>
              </a:lnSpc>
              <a:spcBef>
                <a:spcPts val="0"/>
              </a:spcBef>
              <a:spcAft>
                <a:spcPts val="0"/>
              </a:spcAft>
              <a:buNone/>
            </a:pPr>
            <a:r>
              <a:t/>
            </a:r>
            <a:endParaRPr sz="1400" b="0" i="0" u="none" strike="noStrike" cap="none">
              <a:solidFill>
                <a:srgbClr val="000000"/>
              </a:solidFill>
              <a:latin typeface="Arial"/>
              <a:ea typeface="Arial"/>
              <a:cs typeface="Arial"/>
              <a:sym typeface="Arial"/>
            </a:endParaRPr>
          </a:p>
        </p:txBody>
      </p:sp>
      <p:sp>
        <p:nvSpPr>
          <p:cNvPr id="141" name="Google Shape;141;p24"/>
          <p:cNvSpPr txBox="1"/>
          <p:nvPr/>
        </p:nvSpPr>
        <p:spPr>
          <a:xfrm>
            <a:off x="715992" y="2971800"/>
            <a:ext cx="1084202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 Belang van </a:t>
            </a:r>
            <a:r>
              <a:rPr lang="en-US" sz="2000" b="1" i="0" u="sng" strike="noStrike" cap="none">
                <a:solidFill>
                  <a:srgbClr val="000000"/>
                </a:solidFill>
                <a:latin typeface="Arial"/>
                <a:ea typeface="Arial"/>
                <a:cs typeface="Arial"/>
                <a:sym typeface="Arial"/>
              </a:rPr>
              <a:t>goed geformuleerde onderzoeksvragen </a:t>
            </a:r>
            <a:r>
              <a:rPr lang="en-US" sz="2000" b="0" i="0" u="none" strike="noStrike" cap="none">
                <a:solidFill>
                  <a:srgbClr val="000000"/>
                </a:solidFill>
                <a:latin typeface="Arial"/>
                <a:ea typeface="Arial"/>
                <a:cs typeface="Arial"/>
                <a:sym typeface="Arial"/>
              </a:rPr>
              <a:t>(specifiek, bruikbaar, meetbaar)</a:t>
            </a:r>
            <a:endParaRPr/>
          </a:p>
        </p:txBody>
      </p:sp>
      <p:sp>
        <p:nvSpPr>
          <p:cNvPr id="142" name="Google Shape;142;p24"/>
          <p:cNvSpPr txBox="1"/>
          <p:nvPr/>
        </p:nvSpPr>
        <p:spPr>
          <a:xfrm>
            <a:off x="715992" y="1316226"/>
            <a:ext cx="10127412" cy="61555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 De </a:t>
            </a:r>
            <a:r>
              <a:rPr lang="en-US" sz="2000" b="1" i="0" u="none" strike="noStrike" cap="none">
                <a:solidFill>
                  <a:srgbClr val="000000"/>
                </a:solidFill>
                <a:latin typeface="Arial"/>
                <a:ea typeface="Arial"/>
                <a:cs typeface="Arial"/>
                <a:sym typeface="Arial"/>
              </a:rPr>
              <a:t>cyclus van actieonderzoek: </a:t>
            </a:r>
            <a:r>
              <a:rPr lang="en-US" sz="2000" b="0" i="0" u="none" strike="noStrike" cap="none">
                <a:solidFill>
                  <a:srgbClr val="000000"/>
                </a:solidFill>
                <a:latin typeface="Arial"/>
                <a:ea typeface="Arial"/>
                <a:cs typeface="Arial"/>
                <a:sym typeface="Arial"/>
              </a:rPr>
              <a:t>een contextspecifiek, studentgericht iteratief proces.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t/>
            </a:r>
            <a:endParaRPr sz="1400" b="0" i="0" u="none" strike="noStrike" cap="none">
              <a:solidFill>
                <a:srgbClr val="000000"/>
              </a:solidFill>
              <a:latin typeface="Arial"/>
              <a:ea typeface="Arial"/>
              <a:cs typeface="Arial"/>
              <a:sym typeface="Arial"/>
            </a:endParaRPr>
          </a:p>
        </p:txBody>
      </p:sp>
      <p:sp>
        <p:nvSpPr>
          <p:cNvPr id="143" name="Google Shape;143;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Onderzoeksvraag → </a:t>
            </a:r>
            <a:r>
              <a:rPr lang="en-US" sz="3200" b="1" i="0" u="none" strike="noStrike" cap="none">
                <a:solidFill>
                  <a:srgbClr val="000000"/>
                </a:solidFill>
                <a:latin typeface="Arial"/>
                <a:ea typeface="Arial"/>
                <a:cs typeface="Arial"/>
                <a:sym typeface="Arial"/>
              </a:rPr>
              <a:t>Interventieontwerp</a:t>
            </a:r>
            <a:endParaRPr sz="3200" b="1" i="0" u="none" strike="noStrike" cap="none">
              <a:solidFill>
                <a:srgbClr val="000000"/>
              </a:solidFill>
              <a:latin typeface="Arial"/>
              <a:ea typeface="Arial"/>
              <a:cs typeface="Arial"/>
              <a:sym typeface="Arial"/>
            </a:endParaRPr>
          </a:p>
        </p:txBody>
      </p:sp>
      <p:sp>
        <p:nvSpPr>
          <p:cNvPr id="144" name="Google Shape;144;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1" u="none" strike="noStrike" cap="none">
                <a:solidFill>
                  <a:srgbClr val="000000"/>
                </a:solidFill>
                <a:latin typeface="Arial"/>
                <a:ea typeface="Arial"/>
                <a:cs typeface="Arial"/>
                <a:sym typeface="Arial"/>
              </a:rPr>
              <a:t>Waarom vermijden meisjes robotica? 🡺 Hoe kan ik robotica groepsrollen herontwerpen om de leiderschapsparticipatie van meisjes te vergroten?</a:t>
            </a:r>
            <a:endParaRPr/>
          </a:p>
        </p:txBody>
      </p:sp>
      <p:sp>
        <p:nvSpPr>
          <p:cNvPr id="145" name="Google Shape;145;p24"/>
          <p:cNvSpPr txBox="1"/>
          <p:nvPr/>
        </p:nvSpPr>
        <p:spPr>
          <a:xfrm>
            <a:off x="735384" y="4421647"/>
            <a:ext cx="10842024"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 Verbinding tussen </a:t>
            </a:r>
            <a:r>
              <a:rPr lang="en-US" sz="2000" b="1" i="0" u="none" strike="noStrike" cap="none">
                <a:solidFill>
                  <a:srgbClr val="000000"/>
                </a:solidFill>
                <a:latin typeface="Arial"/>
                <a:ea typeface="Arial"/>
                <a:cs typeface="Arial"/>
                <a:sym typeface="Arial"/>
              </a:rPr>
              <a:t>geïdentificeerde uitdagingen en interventieontwerp</a:t>
            </a:r>
            <a:endParaRPr sz="20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3c85d3a64_0_6"/>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 tot gezamenlijk actieonderzoek</a:t>
            </a:r>
            <a:endParaRPr sz="2800">
              <a:solidFill>
                <a:srgbClr val="FFFFFF"/>
              </a:solidFill>
            </a:endParaRPr>
          </a:p>
        </p:txBody>
      </p:sp>
      <p:sp>
        <p:nvSpPr>
          <p:cNvPr id="151" name="Google Shape;151;g343c85d3a64_0_6"/>
          <p:cNvSpPr txBox="1"/>
          <p:nvPr/>
        </p:nvSpPr>
        <p:spPr>
          <a:xfrm>
            <a:off x="97970" y="926592"/>
            <a:ext cx="123139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chemeClr val="accent1"/>
                </a:solidFill>
                <a:latin typeface="Calibri"/>
                <a:ea typeface="Calibri"/>
                <a:cs typeface="Calibri"/>
                <a:sym typeface="Calibri"/>
              </a:rPr>
              <a:t>Samenwerkend actieonderzoek: samen sterker</a:t>
            </a:r>
            <a:endParaRPr sz="2400" b="0" i="0" u="none" strike="noStrike" cap="none">
              <a:solidFill>
                <a:schemeClr val="accent1"/>
              </a:solidFill>
              <a:latin typeface="Calibri"/>
              <a:ea typeface="Calibri"/>
              <a:cs typeface="Calibri"/>
              <a:sym typeface="Calibri"/>
            </a:endParaRPr>
          </a:p>
        </p:txBody>
      </p:sp>
      <p:sp>
        <p:nvSpPr>
          <p:cNvPr id="152" name="Google Shape;152;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a:solidFill>
                  <a:schemeClr val="dk1"/>
                </a:solidFill>
                <a:latin typeface="Arial"/>
                <a:ea typeface="Arial"/>
                <a:cs typeface="Arial"/>
                <a:sym typeface="Arial"/>
              </a:rPr>
              <a:t>Een participatief proces waarbij docenten samenwerken om gedeelde problemen te onderzoeken, oplossingen te implementeren en de impact te beoordelen.</a:t>
            </a:r>
            <a:endParaRPr sz="2000" b="0" i="0" u="none" strike="noStrike" cap="none">
              <a:solidFill>
                <a:schemeClr val="dk1"/>
              </a:solidFill>
              <a:latin typeface="Arial"/>
              <a:ea typeface="Arial"/>
              <a:cs typeface="Arial"/>
              <a:sym typeface="Arial"/>
            </a:endParaRPr>
          </a:p>
        </p:txBody>
      </p:sp>
      <p:sp>
        <p:nvSpPr>
          <p:cNvPr id="153" name="Google Shape;153;g343c85d3a64_0_6"/>
          <p:cNvSpPr txBox="1"/>
          <p:nvPr/>
        </p:nvSpPr>
        <p:spPr>
          <a:xfrm>
            <a:off x="719328" y="3167390"/>
            <a:ext cx="10625328" cy="16312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Voordelen:  </a:t>
            </a:r>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Gedeelde expertise en diverse perspectieven</a:t>
            </a:r>
            <a:endParaRPr sz="20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Betrouwbaardere gegevens</a:t>
            </a:r>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Duurzame verbeteringen </a:t>
            </a:r>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Professionele leergemeenschap</a:t>
            </a:r>
            <a:endParaRPr/>
          </a:p>
        </p:txBody>
      </p:sp>
      <p:sp>
        <p:nvSpPr>
          <p:cNvPr id="154" name="Google Shape;154;g343c85d3a64_0_6"/>
          <p:cNvSpPr txBox="1"/>
          <p:nvPr/>
        </p:nvSpPr>
        <p:spPr>
          <a:xfrm>
            <a:off x="97970" y="6037694"/>
            <a:ext cx="11594592"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050" b="0" i="0" u="none" strike="noStrike" cap="none">
                <a:solidFill>
                  <a:srgbClr val="000000"/>
                </a:solidFill>
                <a:latin typeface="Arial"/>
                <a:ea typeface="Arial"/>
                <a:cs typeface="Arial"/>
                <a:sym typeface="Arial"/>
              </a:rPr>
              <a:t>Hargreaves, A., &amp; O'Connor, M. T. (2019). Leidinggeven aan samenwerkend professionalisme. Centrum voor Strategisch Onderwijs (Australië). </a:t>
            </a:r>
            <a:r>
              <a:rPr lang="en-US" sz="1050" b="0" i="0" u="sng" strike="noStrike" cap="none">
                <a:solidFill>
                  <a:srgbClr val="000000"/>
                </a:solidFill>
                <a:latin typeface="Arial"/>
                <a:ea typeface="Arial"/>
                <a:cs typeface="Arial"/>
                <a:sym typeface="Arial"/>
                <a:hlinkClick r:id="rId3">
                  <a:extLst>
                    <a:ext uri="{A12FA001-AC4F-418D-AE19-62706E023703}">
                      <ahyp:hlinkClr val="tx"/>
                    </a:ext>
                  </a:extLst>
                </a:hlinkClick>
              </a:rPr>
              <a:t>https://www.</a:t>
            </a:r>
            <a:r>
              <a:rPr lang="en-US" sz="1050" b="0" i="0" u="none" strike="noStrike" cap="none">
                <a:solidFill>
                  <a:srgbClr val="000000"/>
                </a:solidFill>
                <a:latin typeface="Arial"/>
                <a:ea typeface="Arial"/>
                <a:cs typeface="Arial"/>
                <a:sym typeface="Arial"/>
              </a:rPr>
              <a:t>andyhargreaves.com/uploads/5/2/9/2/5292616/seminar_series_274-april2018.pdf </a:t>
            </a:r>
            <a:endParaRPr/>
          </a:p>
          <a:p>
            <a:pPr marL="0" marR="0" lvl="0" indent="0" algn="l" rtl="0">
              <a:lnSpc>
                <a:spcPct val="100000"/>
              </a:lnSpc>
              <a:spcBef>
                <a:spcPts val="0"/>
              </a:spcBef>
              <a:spcAft>
                <a:spcPts val="0"/>
              </a:spcAft>
              <a:buNone/>
            </a:pPr>
            <a:r>
              <a:rPr lang="en-US" sz="1050" b="0" i="0" u="none" strike="noStrike" cap="none">
                <a:solidFill>
                  <a:srgbClr val="000000"/>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a:t>
            </a:r>
            <a:r>
              <a:rPr lang="en-US" sz="1050" b="0" i="0" u="sng" strike="noStrike" cap="none">
                <a:solidFill>
                  <a:srgbClr val="000000"/>
                </a:solidFill>
                <a:latin typeface="Arial"/>
                <a:ea typeface="Arial"/>
                <a:cs typeface="Arial"/>
                <a:sym typeface="Arial"/>
                <a:hlinkClick r:id="rId4">
                  <a:extLst>
                    <a:ext uri="{A12FA001-AC4F-418D-AE19-62706E023703}">
                      <ahyp:hlinkClr val="tx"/>
                    </a:ext>
                  </a:extLst>
                </a:hlinkClick>
              </a:rPr>
              <a:t> 10.1016/j.tate.2007.01.004</a:t>
            </a:r>
            <a:endParaRPr sz="105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Activiteit #1 Uitdaging - ruil</a:t>
            </a:r>
            <a:endParaRPr sz="2800" b="1">
              <a:solidFill>
                <a:srgbClr val="FFFFFF"/>
              </a:solidFill>
            </a:endParaRPr>
          </a:p>
        </p:txBody>
      </p:sp>
      <p:sp>
        <p:nvSpPr>
          <p:cNvPr id="160" name="Google Shape;160;p25"/>
          <p:cNvSpPr txBox="1"/>
          <p:nvPr/>
        </p:nvSpPr>
        <p:spPr>
          <a:xfrm>
            <a:off x="646171" y="2394015"/>
            <a:ext cx="10899600" cy="4125000"/>
          </a:xfrm>
          <a:prstGeom prst="rect">
            <a:avLst/>
          </a:prstGeom>
          <a:noFill/>
          <a:ln>
            <a:noFill/>
          </a:ln>
        </p:spPr>
        <p:txBody>
          <a:bodyPr spcFirstLastPara="1" wrap="square" lIns="91425" tIns="45700" rIns="91425" bIns="45700" anchor="t" anchorCtr="0">
            <a:spAutoFit/>
          </a:bodyPr>
          <a:lstStyle/>
          <a:p>
            <a:pPr marL="285750" marR="0" lvl="0" indent="-273050" algn="l" rtl="0">
              <a:lnSpc>
                <a:spcPct val="100000"/>
              </a:lnSpc>
              <a:spcBef>
                <a:spcPts val="0"/>
              </a:spcBef>
              <a:spcAft>
                <a:spcPts val="0"/>
              </a:spcAft>
              <a:buClr>
                <a:srgbClr val="000000"/>
              </a:buClr>
              <a:buSzPts val="1800"/>
              <a:buFont typeface="Arial"/>
              <a:buChar char="•"/>
            </a:pPr>
            <a:r>
              <a:rPr lang="en-US" sz="1800" b="1" i="0" u="none" strike="noStrike" cap="none">
                <a:solidFill>
                  <a:srgbClr val="000000"/>
                </a:solidFill>
                <a:latin typeface="Arial"/>
                <a:ea typeface="Arial"/>
                <a:cs typeface="Arial"/>
                <a:sym typeface="Arial"/>
              </a:rPr>
              <a:t>Opzetten: </a:t>
            </a:r>
            <a:r>
              <a:rPr lang="en-US" sz="1800" b="0" i="0" u="none" strike="noStrike" cap="none">
                <a:solidFill>
                  <a:srgbClr val="000000"/>
                </a:solidFill>
                <a:latin typeface="Arial"/>
                <a:ea typeface="Arial"/>
                <a:cs typeface="Arial"/>
                <a:sym typeface="Arial"/>
              </a:rPr>
              <a:t>Neem een van de hardnekkige uitdagingen die je in Unit 1 hebt geïdentificeerd en uitgewerkt. Schrijf het op een sticky note volgens dit formaat: </a:t>
            </a:r>
            <a:endParaRPr sz="26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r>
              <a:rPr lang="en-US" sz="1700" b="1" i="0" u="none" strike="noStrike" cap="none">
                <a:solidFill>
                  <a:schemeClr val="dk1"/>
                </a:solidFill>
                <a:latin typeface="Arial"/>
                <a:ea typeface="Arial"/>
                <a:cs typeface="Arial"/>
                <a:sym typeface="Arial"/>
              </a:rPr>
              <a:t>[Studentengroep] + [gedrag/vaardigheidskloof] + [context].</a:t>
            </a:r>
            <a:endParaRPr sz="1100"/>
          </a:p>
          <a:p>
            <a:pPr marL="0" marR="0" lvl="0" indent="0" algn="ctr" rtl="0">
              <a:lnSpc>
                <a:spcPct val="100000"/>
              </a:lnSpc>
              <a:spcBef>
                <a:spcPts val="0"/>
              </a:spcBef>
              <a:spcAft>
                <a:spcPts val="0"/>
              </a:spcAft>
              <a:buNone/>
            </a:pPr>
            <a:r>
              <a:t/>
            </a:r>
            <a:endParaRPr sz="2800" b="1" i="0" u="none" strike="noStrike" cap="none">
              <a:solidFill>
                <a:srgbClr val="4040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Ronde 1 </a:t>
            </a:r>
            <a:r>
              <a:rPr lang="en-US" sz="2000" b="1"/>
              <a:t>- </a:t>
            </a:r>
            <a:r>
              <a:rPr lang="en-US" sz="2000" b="1" i="0" u="none" strike="noStrike" cap="none">
                <a:solidFill>
                  <a:srgbClr val="000000"/>
                </a:solidFill>
                <a:latin typeface="Arial"/>
                <a:ea typeface="Arial"/>
                <a:cs typeface="Arial"/>
                <a:sym typeface="Arial"/>
              </a:rPr>
              <a:t>Leraar A deelt zijn uitdaging</a:t>
            </a:r>
            <a:endParaRPr sz="2000" b="1"/>
          </a:p>
          <a:p>
            <a:pPr marL="914400" lvl="0" indent="-330200" algn="l" rtl="0">
              <a:spcBef>
                <a:spcPts val="0"/>
              </a:spcBef>
              <a:spcAft>
                <a:spcPts val="0"/>
              </a:spcAft>
              <a:buClr>
                <a:schemeClr val="dk1"/>
              </a:buClr>
              <a:buSzPts val="1600"/>
              <a:buAutoNum type="arabicParenBoth"/>
            </a:pPr>
            <a:r>
              <a:rPr lang="en-US" sz="1600">
                <a:solidFill>
                  <a:schemeClr val="dk1"/>
                </a:solidFill>
              </a:rPr>
              <a:t>Stel verduidelijkende vragen om de hoofdoorzaken te ontdekken (bijv. "Denk je dat het vertrouwen, interesse of de dynamiek van klasgenoten is?")</a:t>
            </a:r>
            <a:endParaRPr sz="1600">
              <a:solidFill>
                <a:schemeClr val="dk1"/>
              </a:solidFill>
            </a:endParaRPr>
          </a:p>
          <a:p>
            <a:pPr marL="914400" lvl="0" indent="-330200" algn="l" rtl="0">
              <a:spcBef>
                <a:spcPts val="0"/>
              </a:spcBef>
              <a:spcAft>
                <a:spcPts val="0"/>
              </a:spcAft>
              <a:buClr>
                <a:schemeClr val="dk1"/>
              </a:buClr>
              <a:buSzPts val="1600"/>
              <a:buAutoNum type="arabicParenBoth"/>
            </a:pPr>
            <a:r>
              <a:rPr lang="en-US" sz="1600">
                <a:solidFill>
                  <a:schemeClr val="dk1"/>
                </a:solidFill>
              </a:rPr>
              <a:t>Brainstorm invalshoeken waar de leerkracht misschien niet aan gedacht heeft (bv. "Kan de debug-interface intimiderend aanvoelen?" of "Heb je peer debugging-paren geprobeerd?").</a:t>
            </a:r>
            <a:endParaRPr sz="1600">
              <a:solidFill>
                <a:schemeClr val="dk1"/>
              </a:solidFill>
            </a:endParaRPr>
          </a:p>
          <a:p>
            <a:pPr marL="0" marR="0" lvl="0" indent="0" algn="l" rtl="0">
              <a:lnSpc>
                <a:spcPct val="100000"/>
              </a:lnSpc>
              <a:spcBef>
                <a:spcPts val="0"/>
              </a:spcBef>
              <a:spcAft>
                <a:spcPts val="0"/>
              </a:spcAft>
              <a:buNone/>
            </a:pPr>
            <a:r>
              <a:t/>
            </a: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Ronde 2 &amp; 3: Herhaal voor leerkrachten B en C</a:t>
            </a:r>
            <a:endParaRPr/>
          </a:p>
          <a:p>
            <a:pPr marL="0" marR="0" lvl="0" indent="0" algn="l" rtl="0">
              <a:lnSpc>
                <a:spcPct val="100000"/>
              </a:lnSpc>
              <a:spcBef>
                <a:spcPts val="0"/>
              </a:spcBef>
              <a:spcAft>
                <a:spcPts val="0"/>
              </a:spcAft>
              <a:buNone/>
            </a:pPr>
            <a:r>
              <a:t/>
            </a: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Verfijning: </a:t>
            </a:r>
            <a:r>
              <a:rPr lang="en-US" sz="1700">
                <a:solidFill>
                  <a:schemeClr val="dk1"/>
                </a:solidFill>
              </a:rPr>
              <a:t>herzie je oorspronkelijke uitdaging op basis van de feedback van de groep met behulp van de checklist: </a:t>
            </a:r>
            <a:r>
              <a:rPr lang="en-US" sz="1700" i="1">
                <a:solidFill>
                  <a:schemeClr val="dk1"/>
                </a:solidFill>
              </a:rPr>
              <a:t>specifiek, uitvoerbaar, meetbaar.</a:t>
            </a:r>
            <a:endParaRPr sz="2500" b="1" i="0" u="none" strike="noStrike" cap="none">
              <a:solidFill>
                <a:schemeClr val="dk1"/>
              </a:solidFill>
            </a:endParaRPr>
          </a:p>
        </p:txBody>
      </p:sp>
      <p:sp>
        <p:nvSpPr>
          <p:cNvPr id="161" name="Google Shape;161;p25"/>
          <p:cNvSpPr txBox="1"/>
          <p:nvPr/>
        </p:nvSpPr>
        <p:spPr>
          <a:xfrm>
            <a:off x="1670304" y="1477366"/>
            <a:ext cx="11301900" cy="569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100" b="0" i="0" u="none" strike="noStrike" cap="none">
                <a:solidFill>
                  <a:srgbClr val="000000"/>
                </a:solidFill>
                <a:latin typeface="Arial"/>
                <a:ea typeface="Arial"/>
                <a:cs typeface="Arial"/>
                <a:sym typeface="Arial"/>
              </a:rPr>
              <a:t>Wisselen 🡺 Brainstormen 🡺 Verfijnen</a:t>
            </a:r>
            <a:endParaRPr sz="3100" b="0" i="0" u="none" strike="noStrike" cap="none">
              <a:solidFill>
                <a:srgbClr val="000000"/>
              </a:solidFill>
              <a:latin typeface="Arial"/>
              <a:ea typeface="Arial"/>
              <a:cs typeface="Arial"/>
              <a:sym typeface="Arial"/>
            </a:endParaRPr>
          </a:p>
        </p:txBody>
      </p:sp>
      <p:pic>
        <p:nvPicPr>
          <p:cNvPr id="162" name="Google Shape;162;p25"/>
          <p:cNvPicPr preferRelativeResize="0"/>
          <p:nvPr/>
        </p:nvPicPr>
        <p:blipFill rotWithShape="1">
          <a:blip r:embed="rId3">
            <a:alphaModFix/>
          </a:blip>
          <a:srcRect l="0" t="0" r="0" b="0"/>
          <a:stretch/>
        </p:blipFill>
        <p:spPr>
          <a:xfrm>
            <a:off x="878802" y="1366351"/>
            <a:ext cx="791496" cy="791475"/>
          </a:xfrm>
          <a:prstGeom prst="rect">
            <a:avLst/>
          </a:prstGeom>
          <a:noFill/>
          <a:ln>
            <a:noFill/>
          </a:ln>
        </p:spPr>
      </p:pic>
      <p:pic>
        <p:nvPicPr>
          <p:cNvPr id="163" name="Google Shape;163;p25"/>
          <p:cNvPicPr preferRelativeResize="0"/>
          <p:nvPr/>
        </p:nvPicPr>
        <p:blipFill rotWithShape="1">
          <a:blip r:embed="rId4">
            <a:alphaModFix/>
          </a:blip>
          <a:srcRect l="0" t="0" r="0" b="0"/>
          <a:stretch/>
        </p:blipFill>
        <p:spPr>
          <a:xfrm>
            <a:off x="3889324" y="1305413"/>
            <a:ext cx="939650" cy="913326"/>
          </a:xfrm>
          <a:prstGeom prst="rect">
            <a:avLst/>
          </a:prstGeom>
          <a:noFill/>
          <a:ln>
            <a:noFill/>
          </a:ln>
        </p:spPr>
      </p:pic>
      <p:pic>
        <p:nvPicPr>
          <p:cNvPr id="164" name="Google Shape;164;p25"/>
          <p:cNvPicPr preferRelativeResize="0"/>
          <p:nvPr/>
        </p:nvPicPr>
        <p:blipFill rotWithShape="1">
          <a:blip r:embed="rId5">
            <a:alphaModFix/>
          </a:blip>
          <a:srcRect l="0" t="0" r="0" b="0"/>
          <a:stretch/>
        </p:blipFill>
        <p:spPr>
          <a:xfrm>
            <a:off x="78699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343c85d3a64_0_29"/>
          <p:cNvSpPr txBox="1"/>
          <p:nvPr/>
        </p:nvSpPr>
        <p:spPr>
          <a:xfrm>
            <a:off x="271500" y="1405472"/>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1 - Afgestemd op informaticadoelen</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2 - </a:t>
            </a:r>
            <a:r>
              <a:rPr lang="en-US" sz="2200" b="1" i="0" u="none" strike="noStrike" cap="none">
                <a:solidFill>
                  <a:schemeClr val="dk1"/>
                </a:solidFill>
                <a:latin typeface="Arial"/>
                <a:ea typeface="Arial"/>
                <a:cs typeface="Arial"/>
                <a:sym typeface="Arial"/>
              </a:rPr>
              <a:t>Bevordert genderintegratie</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3 - Geworteld in geïdentificeerde oorzaken</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4 - Binnen uw controle</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5 - Meetbare resultaten</a:t>
            </a:r>
            <a:endParaRPr sz="2000" b="1" i="0" u="none" strike="noStrike" cap="none">
              <a:solidFill>
                <a:schemeClr val="dk1"/>
              </a:solidFill>
              <a:latin typeface="Arial"/>
              <a:ea typeface="Arial"/>
              <a:cs typeface="Arial"/>
              <a:sym typeface="Arial"/>
            </a:endParaRPr>
          </a:p>
        </p:txBody>
      </p:sp>
      <p:sp>
        <p:nvSpPr>
          <p:cNvPr id="170" name="Google Shape;170;g343c85d3a64_0_29"/>
          <p:cNvSpPr txBox="1"/>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Van probleem naar oplossing: interventies met impact ontwerpen</a:t>
            </a:r>
            <a:endParaRPr sz="2800" b="1">
              <a:solidFill>
                <a:srgbClr val="FFFFFF"/>
              </a:solidFill>
            </a:endParaRPr>
          </a:p>
        </p:txBody>
      </p:sp>
      <p:sp>
        <p:nvSpPr>
          <p:cNvPr id="171" name="Google Shape;171;g343c85d3a64_0_29"/>
          <p:cNvSpPr txBox="1"/>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Belangrijkste principes voor effectieve interventies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6"/>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r>
              <a:t/>
            </a:r>
            <a:endParaRPr sz="2000" b="1" i="0" u="none" strike="noStrike" cap="none">
              <a:solidFill>
                <a:srgbClr val="1D1D1B"/>
              </a:solidFill>
              <a:latin typeface="Calibri"/>
              <a:ea typeface="Calibri"/>
              <a:cs typeface="Calibri"/>
              <a:sym typeface="Calibri"/>
            </a:endParaRPr>
          </a:p>
        </p:txBody>
      </p:sp>
      <p:sp>
        <p:nvSpPr>
          <p:cNvPr id="177" name="Google Shape;177;p6"/>
          <p:cNvSpPr txBox="1"/>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Van probleem naar oplossing: interventies met impact ontwerpen</a:t>
            </a:r>
            <a:endParaRPr sz="2800" b="1">
              <a:solidFill>
                <a:srgbClr val="FFFFFF"/>
              </a:solidFill>
            </a:endParaRPr>
          </a:p>
        </p:txBody>
      </p:sp>
      <p:sp>
        <p:nvSpPr>
          <p:cNvPr id="178" name="Google Shape;178;p6"/>
          <p:cNvSpPr txBox="1"/>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Voorbeeld interventiestrategieën</a:t>
            </a:r>
            <a:endParaRPr/>
          </a:p>
        </p:txBody>
      </p:sp>
      <p:graphicFrame>
        <p:nvGraphicFramePr>
          <p:cNvPr id="179" name="Google Shape;179;p6"/>
          <p:cNvGraphicFramePr/>
          <p:nvPr/>
        </p:nvGraphicFramePr>
        <p:xfrm>
          <a:off x="207264" y="1697500"/>
          <a:ext cx="3000000" cy="3000000"/>
        </p:xfrm>
        <a:graphic>
          <a:graphicData uri="http://schemas.openxmlformats.org/drawingml/2006/table">
            <a:tbl>
              <a:tblPr firstRow="1" bandRow="1">
                <a:noFill/>
                <a:tableStyleId>{DDAF400C-53C5-452D-9C8D-CDF8B15540AE}</a:tableStyleId>
              </a:tblPr>
              <a:tblGrid>
                <a:gridCol w="1158250"/>
                <a:gridCol w="4206250"/>
                <a:gridCol w="3560075"/>
                <a:gridCol w="2877300"/>
              </a:tblGrid>
              <a:tr h="370850">
                <a:tc>
                  <a:txBody>
                    <a:bodyPr/>
                    <a:lstStyle/>
                    <a:p>
                      <a:pPr marL="0" marR="0" lvl="0" indent="0" algn="l" rtl="0">
                        <a:lnSpc>
                          <a:spcPct val="100000"/>
                        </a:lnSpc>
                        <a:spcBef>
                          <a:spcPts val="0"/>
                        </a:spcBef>
                        <a:spcAft>
                          <a:spcPts val="0"/>
                        </a:spcAft>
                        <a:buNone/>
                      </a:pPr>
                      <a:r>
                        <a:rPr lang="en-US" sz="1400" b="1" u="none" strike="noStrike" cap="none"/>
                        <a:t>Strategie</a:t>
                      </a:r>
                      <a:endParaRPr/>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Hoe wordt inclusie aangepakt</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Meetbare resultaten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en-US" sz="1400" b="1" u="none" strike="noStrike" cap="none"/>
                        <a:t>Tip voor implementatie</a:t>
                      </a:r>
                      <a:endParaRPr sz="1400" b="1" u="none" strike="noStrike" cap="none"/>
                    </a:p>
                  </a:txBody>
                  <a:tcPr marL="91450" marR="91450" marT="45725" marB="45725"/>
                </a:tc>
              </a:tr>
              <a:tr h="370850">
                <a:tc>
                  <a:txBody>
                    <a:bodyPr/>
                    <a:lstStyle/>
                    <a:p>
                      <a:pPr marL="0" marR="0" lvl="0" indent="0" algn="l" rtl="0">
                        <a:lnSpc>
                          <a:spcPct val="100000"/>
                        </a:lnSpc>
                        <a:spcBef>
                          <a:spcPts val="0"/>
                        </a:spcBef>
                        <a:spcAft>
                          <a:spcPts val="0"/>
                        </a:spcAft>
                        <a:buNone/>
                      </a:pPr>
                      <a:r>
                        <a:rPr lang="en-US" sz="1400" u="none" strike="noStrike" cap="none"/>
                        <a:t>Projectgebaseerd leren (PGO) met authentieke scenario's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Zet stereotype "mannelijke" interesses tegenover elkaar,</a:t>
                      </a:r>
                      <a:endParaRPr/>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Gebruikt </a:t>
                      </a:r>
                      <a:r>
                        <a:rPr lang="en-US" sz="1400" b="1" u="none" strike="noStrike" cap="none"/>
                        <a:t>echte problemen </a:t>
                      </a:r>
                      <a:r>
                        <a:rPr lang="en-US" sz="1400" u="none" strike="noStrike" cap="none"/>
                        <a:t>om de diverse interesses van leerlingen aan te spreken. </a:t>
                      </a:r>
                      <a:endParaRPr/>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Geworteld in echte behoeften die laten zien dat techniek </a:t>
                      </a:r>
                      <a:r>
                        <a:rPr lang="en-US" sz="1400" b="1" u="none" strike="noStrike" cap="none"/>
                        <a:t>een middel is voor gelijkheid, niet alleen competitie</a:t>
                      </a:r>
                      <a:r>
                        <a:rPr lang="en-US" sz="1400" u="none" strike="noStrike" cap="none"/>
                        <a: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Rollen kunnen worden toegewezen op basis van sterke punten, zodat alle bijdragen worden gewaardeerd.</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Tel door studenten gegenereerde oplossingsvarianten: Het aantal unieke benaderingen van het probleem bijhouden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Diversiteit in deelname: </a:t>
                      </a:r>
                      <a:r>
                        <a:rPr lang="en-US" sz="1400" b="0" i="0" u="none" strike="noStrike" cap="none">
                          <a:solidFill>
                            <a:srgbClr val="000000"/>
                          </a:solidFill>
                          <a:latin typeface="Arial"/>
                          <a:ea typeface="Arial"/>
                          <a:cs typeface="Arial"/>
                          <a:sym typeface="Arial"/>
                        </a:rPr>
                        <a:t>Deelnamecijfers vergelijken naar geslacht en/of achtergrond in PGO vs. traditionele labs.</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Zelfrapportages van studenten: pre/post enquêtes over het gebruik van codering om problemen op te lossen.</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t>Kies relevante thema's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Steek een inclusieve steiger aan</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Diverse rolmodellen laten zien</a:t>
                      </a:r>
                      <a:endParaRPr sz="1400" i="1" u="none" strike="noStrike" cap="none"/>
                    </a:p>
                  </a:txBody>
                  <a:tcPr marL="91450" marR="91450" marT="45725" marB="45725"/>
                </a:tc>
              </a:tr>
              <a:tr h="370850">
                <a:tc>
                  <a:txBody>
                    <a:bodyPr/>
                    <a:lstStyle/>
                    <a:p>
                      <a:pPr marL="0" marR="0" lvl="0" indent="0" algn="l" rtl="0">
                        <a:lnSpc>
                          <a:spcPct val="100000"/>
                        </a:lnSpc>
                        <a:spcBef>
                          <a:spcPts val="0"/>
                        </a:spcBef>
                        <a:spcAft>
                          <a:spcPts val="0"/>
                        </a:spcAft>
                        <a:buNone/>
                      </a:pPr>
                      <a:r>
                        <a:rPr lang="en-US" sz="1400" u="none" strike="noStrike" cap="none"/>
                        <a:t>Gemengde sekse in tweetallen programmeren met rolwisseling</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Normalisatie van samenwerking door </a:t>
                      </a:r>
                      <a:r>
                        <a:rPr lang="en-US" sz="1400" b="1" u="none" strike="noStrike" cap="none"/>
                        <a:t>paren van gemengd geslacht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Gelijke bijdrage verzekerd door </a:t>
                      </a:r>
                      <a:r>
                        <a:rPr lang="en-US" sz="1400" b="1" i="0" u="none" strike="noStrike" cap="none">
                          <a:solidFill>
                            <a:srgbClr val="000000"/>
                          </a:solidFill>
                          <a:latin typeface="Arial"/>
                          <a:ea typeface="Arial"/>
                          <a:cs typeface="Arial"/>
                          <a:sym typeface="Arial"/>
                        </a:rPr>
                        <a:t>rolwisseling</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Voltooiingspercentages per geslacht: </a:t>
                      </a:r>
                      <a:r>
                        <a:rPr lang="en-US" sz="1400" b="0" i="0" u="none" strike="noStrike" cap="none">
                          <a:solidFill>
                            <a:srgbClr val="000000"/>
                          </a:solidFill>
                          <a:latin typeface="Arial"/>
                          <a:ea typeface="Arial"/>
                          <a:cs typeface="Arial"/>
                          <a:sym typeface="Arial"/>
                        </a:rPr>
                        <a:t>Vergelijk het percentage voltooide taken tussen gemengde paren vs. groepen van hetzelfde geslacht.</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Evenwicht in deelname: Tel regels code/bijdragen per rol.</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Vertrouwensonderzoeken: beoordelingen voor en na de activiteit.</a:t>
                      </a:r>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Paren strategisch indelen</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Leerlingen trainen in samenwerking</a:t>
                      </a:r>
                      <a:endParaRPr/>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Pushback aanpakken</a:t>
                      </a:r>
                      <a:endParaRPr/>
                    </a:p>
                  </a:txBody>
                  <a:tcPr marL="91450" marR="91450" marT="45725" marB="45725"/>
                </a:tc>
              </a:tr>
            </a:tbl>
          </a:graphicData>
        </a:graphic>
      </p:graphicFrame>
      <p:sp>
        <p:nvSpPr>
          <p:cNvPr id="180" name="Google Shape;180;p6"/>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1" u="none" strike="noStrike" cap="none">
                <a:solidFill>
                  <a:srgbClr val="000000"/>
                </a:solidFill>
                <a:latin typeface="Arial"/>
                <a:ea typeface="Arial"/>
                <a:cs typeface="Arial"/>
                <a:sym typeface="Arial"/>
              </a:rPr>
              <a:t>Meisjes haken af tijdens competitieve codeeruitdagingen.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docId:49F91CFA156EC571FCA44E0E3E5F656C</keywords>
</coreProperties>
</file>